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70" r:id="rId13"/>
    <p:sldId id="267" r:id="rId14"/>
    <p:sldId id="268" r:id="rId15"/>
    <p:sldId id="269" r:id="rId16"/>
  </p:sldIdLst>
  <p:sldSz cx="9144000" cy="5143500" type="screen16x9"/>
  <p:notesSz cx="6858000" cy="9144000"/>
  <p:embeddedFontLst>
    <p:embeddedFont>
      <p:font typeface="Lato" panose="020B0604020202020204" charset="0"/>
      <p:regular r:id="rId18"/>
      <p:bold r:id="rId19"/>
      <p:italic r:id="rId20"/>
      <p:boldItalic r:id="rId21"/>
    </p:embeddedFont>
    <p:embeddedFont>
      <p:font typeface="Montserrat"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55" autoAdjust="0"/>
    <p:restoredTop sz="94660"/>
  </p:normalViewPr>
  <p:slideViewPr>
    <p:cSldViewPr snapToGrid="0">
      <p:cViewPr varScale="1">
        <p:scale>
          <a:sx n="94" d="100"/>
          <a:sy n="94" d="100"/>
        </p:scale>
        <p:origin x="404" y="68"/>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79862353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6538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f87997393_0_1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f87997393_0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524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72da4f8bc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72da4f8bc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408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f87997393_0_1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f87997393_0_1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187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f87997393_0_1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f87997393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90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f87997393_0_1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f87997393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7439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6041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8114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8274b7eb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48274b7eb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921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f87997393_0_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103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f96f5393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0762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f87997393_0_9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f87997393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0218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472da4f8bc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472da4f8bc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6696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f87997393_0_10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f87997393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8133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2967150" y="270725"/>
            <a:ext cx="50175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GB"/>
              <a:t>IDS Project</a:t>
            </a:r>
            <a:endParaRPr/>
          </a:p>
          <a:p>
            <a:pPr marL="0" lvl="0" indent="0" algn="l" rtl="0">
              <a:spcBef>
                <a:spcPts val="0"/>
              </a:spcBef>
              <a:spcAft>
                <a:spcPts val="0"/>
              </a:spcAft>
              <a:buNone/>
            </a:pPr>
            <a:r>
              <a:rPr lang="en-GB"/>
              <a:t>Data exploration on FIFA rankings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29" name="Google Shape;229;p17"/>
          <p:cNvSpPr txBox="1">
            <a:spLocks noGrp="1"/>
          </p:cNvSpPr>
          <p:nvPr>
            <p:ph type="subTitle" idx="1"/>
          </p:nvPr>
        </p:nvSpPr>
        <p:spPr>
          <a:xfrm>
            <a:off x="5571975" y="3831635"/>
            <a:ext cx="3470700" cy="481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Ishaan Lagwankar  - PES1201700150</a:t>
            </a:r>
            <a:endParaRPr/>
          </a:p>
          <a:p>
            <a:pPr marL="0" lvl="0" indent="0" algn="l" rtl="0">
              <a:lnSpc>
                <a:spcPct val="115000"/>
              </a:lnSpc>
              <a:spcBef>
                <a:spcPts val="1600"/>
              </a:spcBef>
              <a:spcAft>
                <a:spcPts val="0"/>
              </a:spcAft>
              <a:buNone/>
            </a:pPr>
            <a:r>
              <a:rPr lang="en-GB"/>
              <a:t>Arpit Agarwal -  PES1201701084 </a:t>
            </a:r>
            <a:endParaRPr/>
          </a:p>
          <a:p>
            <a:pPr marL="0" lvl="0" indent="0" algn="l" rtl="0">
              <a:lnSpc>
                <a:spcPct val="115000"/>
              </a:lnSpc>
              <a:spcBef>
                <a:spcPts val="1600"/>
              </a:spcBef>
              <a:spcAft>
                <a:spcPts val="0"/>
              </a:spcAft>
              <a:buNone/>
            </a:pPr>
            <a:r>
              <a:rPr lang="en-GB"/>
              <a:t>Vishal Kanteppa Mahesh - PES1201700117 </a:t>
            </a:r>
            <a:endParaRPr/>
          </a:p>
          <a:p>
            <a:pPr marL="0" lvl="0" indent="0" algn="l" rtl="0">
              <a:lnSpc>
                <a:spcPct val="115000"/>
              </a:lnSpc>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6"/>
          <p:cNvSpPr txBox="1">
            <a:spLocks noGrp="1"/>
          </p:cNvSpPr>
          <p:nvPr>
            <p:ph type="title"/>
          </p:nvPr>
        </p:nvSpPr>
        <p:spPr>
          <a:xfrm>
            <a:off x="60400" y="393750"/>
            <a:ext cx="82761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rgbClr val="FFFFFF"/>
                </a:solidFill>
                <a:latin typeface="Arial"/>
                <a:ea typeface="Arial"/>
                <a:cs typeface="Arial"/>
                <a:sym typeface="Arial"/>
              </a:rPr>
              <a:t>           Confederation Breakup</a:t>
            </a:r>
            <a:endParaRPr/>
          </a:p>
        </p:txBody>
      </p:sp>
      <p:pic>
        <p:nvPicPr>
          <p:cNvPr id="287" name="Google Shape;287;p26"/>
          <p:cNvPicPr preferRelativeResize="0"/>
          <p:nvPr/>
        </p:nvPicPr>
        <p:blipFill>
          <a:blip r:embed="rId3">
            <a:alphaModFix/>
          </a:blip>
          <a:stretch>
            <a:fillRect/>
          </a:stretch>
        </p:blipFill>
        <p:spPr>
          <a:xfrm>
            <a:off x="2036775" y="785075"/>
            <a:ext cx="3829950" cy="2270975"/>
          </a:xfrm>
          <a:prstGeom prst="rect">
            <a:avLst/>
          </a:prstGeom>
          <a:noFill/>
          <a:ln>
            <a:noFill/>
          </a:ln>
        </p:spPr>
      </p:pic>
      <p:sp>
        <p:nvSpPr>
          <p:cNvPr id="288" name="Google Shape;288;p26"/>
          <p:cNvSpPr txBox="1"/>
          <p:nvPr/>
        </p:nvSpPr>
        <p:spPr>
          <a:xfrm>
            <a:off x="314050" y="3261400"/>
            <a:ext cx="8661000" cy="17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The pie chart analyses the different confederations with the teams in the confederation. UEFA consists of the maximum number of teams and CONMEBOL with the least.</a:t>
            </a:r>
            <a:br>
              <a:rPr lang="en-GB">
                <a:solidFill>
                  <a:srgbClr val="FFFFFF"/>
                </a:solidFill>
              </a:rPr>
            </a:br>
            <a:endParaRPr>
              <a:solidFill>
                <a:srgbClr val="FFFFFF"/>
              </a:solidFill>
            </a:endParaRPr>
          </a:p>
          <a:p>
            <a:pPr marL="0" lvl="0" indent="0" algn="l" rtl="0">
              <a:spcBef>
                <a:spcPts val="0"/>
              </a:spcBef>
              <a:spcAft>
                <a:spcPts val="0"/>
              </a:spcAft>
              <a:buNone/>
            </a:pPr>
            <a:endParaRPr sz="1800" b="1">
              <a:solidFill>
                <a:srgbClr val="FFFFFF"/>
              </a:solidFill>
            </a:endParaRPr>
          </a:p>
          <a:p>
            <a:pPr marL="0" lvl="0" indent="0" algn="l" rtl="0">
              <a:spcBef>
                <a:spcPts val="0"/>
              </a:spcBef>
              <a:spcAft>
                <a:spcPts val="0"/>
              </a:spcAft>
              <a:buNone/>
            </a:pPr>
            <a:endParaRPr>
              <a:solidFill>
                <a:srgbClr val="FFFFFF"/>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7"/>
          <p:cNvSpPr txBox="1">
            <a:spLocks noGrp="1"/>
          </p:cNvSpPr>
          <p:nvPr>
            <p:ph type="title"/>
          </p:nvPr>
        </p:nvSpPr>
        <p:spPr>
          <a:xfrm>
            <a:off x="593580" y="355602"/>
            <a:ext cx="3923100" cy="30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     Normalisation</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360" y="1280160"/>
            <a:ext cx="3385138" cy="2312619"/>
          </a:xfrm>
          <a:prstGeom prst="rect">
            <a:avLst/>
          </a:prstGeom>
        </p:spPr>
      </p:pic>
      <p:sp>
        <p:nvSpPr>
          <p:cNvPr id="3" name="TextBox 2"/>
          <p:cNvSpPr txBox="1"/>
          <p:nvPr/>
        </p:nvSpPr>
        <p:spPr>
          <a:xfrm>
            <a:off x="5183183" y="1638398"/>
            <a:ext cx="269350" cy="1954381"/>
          </a:xfrm>
          <a:prstGeom prst="rect">
            <a:avLst/>
          </a:prstGeom>
          <a:noFill/>
        </p:spPr>
        <p:txBody>
          <a:bodyPr wrap="square" rtlCol="0">
            <a:spAutoFit/>
          </a:bodyPr>
          <a:lstStyle/>
          <a:p>
            <a:r>
              <a:rPr lang="en-IN" sz="1100" dirty="0" smtClean="0">
                <a:solidFill>
                  <a:schemeClr val="bg1"/>
                </a:solidFill>
              </a:rPr>
              <a:t>Total points</a:t>
            </a:r>
            <a:endParaRPr lang="en-IN" sz="1100" dirty="0">
              <a:solidFill>
                <a:schemeClr val="bg1"/>
              </a:solidFill>
            </a:endParaRPr>
          </a:p>
        </p:txBody>
      </p:sp>
      <p:cxnSp>
        <p:nvCxnSpPr>
          <p:cNvPr id="5" name="Straight Arrow Connector 4"/>
          <p:cNvCxnSpPr>
            <a:stCxn id="3" idx="0"/>
          </p:cNvCxnSpPr>
          <p:nvPr/>
        </p:nvCxnSpPr>
        <p:spPr>
          <a:xfrm flipV="1">
            <a:off x="5317858" y="1184585"/>
            <a:ext cx="0" cy="45381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6" name="TextBox 5"/>
          <p:cNvSpPr txBox="1"/>
          <p:nvPr/>
        </p:nvSpPr>
        <p:spPr>
          <a:xfrm>
            <a:off x="453813" y="2030954"/>
            <a:ext cx="5730240" cy="1169551"/>
          </a:xfrm>
          <a:prstGeom prst="rect">
            <a:avLst/>
          </a:prstGeom>
          <a:noFill/>
        </p:spPr>
        <p:txBody>
          <a:bodyPr wrap="square" rtlCol="0">
            <a:spAutoFit/>
          </a:bodyPr>
          <a:lstStyle/>
          <a:p>
            <a:pPr algn="just"/>
            <a:r>
              <a:rPr lang="en-IN" dirty="0">
                <a:solidFill>
                  <a:schemeClr val="bg1"/>
                </a:solidFill>
              </a:rPr>
              <a:t>mu = </a:t>
            </a:r>
            <a:r>
              <a:rPr lang="en-IN" dirty="0" err="1">
                <a:solidFill>
                  <a:schemeClr val="bg1"/>
                </a:solidFill>
              </a:rPr>
              <a:t>totpts_norm.mean</a:t>
            </a:r>
            <a:r>
              <a:rPr lang="en-IN" dirty="0">
                <a:solidFill>
                  <a:schemeClr val="bg1"/>
                </a:solidFill>
              </a:rPr>
              <a:t>()</a:t>
            </a:r>
          </a:p>
          <a:p>
            <a:pPr algn="just"/>
            <a:r>
              <a:rPr lang="en-IN" dirty="0">
                <a:solidFill>
                  <a:schemeClr val="bg1"/>
                </a:solidFill>
              </a:rPr>
              <a:t>sigma = </a:t>
            </a:r>
            <a:r>
              <a:rPr lang="en-IN" dirty="0" err="1">
                <a:solidFill>
                  <a:schemeClr val="bg1"/>
                </a:solidFill>
              </a:rPr>
              <a:t>totpts_norm.std</a:t>
            </a:r>
            <a:r>
              <a:rPr lang="en-IN" dirty="0">
                <a:solidFill>
                  <a:schemeClr val="bg1"/>
                </a:solidFill>
              </a:rPr>
              <a:t>()</a:t>
            </a:r>
          </a:p>
          <a:p>
            <a:pPr algn="just"/>
            <a:r>
              <a:rPr lang="en-IN" dirty="0">
                <a:solidFill>
                  <a:schemeClr val="bg1"/>
                </a:solidFill>
              </a:rPr>
              <a:t>x = </a:t>
            </a:r>
            <a:r>
              <a:rPr lang="en-IN" dirty="0" err="1">
                <a:solidFill>
                  <a:schemeClr val="bg1"/>
                </a:solidFill>
              </a:rPr>
              <a:t>np.linspace</a:t>
            </a:r>
            <a:r>
              <a:rPr lang="en-IN" dirty="0">
                <a:solidFill>
                  <a:schemeClr val="bg1"/>
                </a:solidFill>
              </a:rPr>
              <a:t>(mu - 3*sigma, mu + 3*sigma, 100)</a:t>
            </a:r>
          </a:p>
          <a:p>
            <a:pPr algn="just"/>
            <a:r>
              <a:rPr lang="en-IN" dirty="0" err="1">
                <a:solidFill>
                  <a:schemeClr val="bg1"/>
                </a:solidFill>
              </a:rPr>
              <a:t>plt.plot</a:t>
            </a:r>
            <a:r>
              <a:rPr lang="en-IN" dirty="0">
                <a:solidFill>
                  <a:schemeClr val="bg1"/>
                </a:solidFill>
              </a:rPr>
              <a:t>(x, </a:t>
            </a:r>
            <a:r>
              <a:rPr lang="en-IN" dirty="0" err="1">
                <a:solidFill>
                  <a:schemeClr val="bg1"/>
                </a:solidFill>
              </a:rPr>
              <a:t>mlab.normpdf</a:t>
            </a:r>
            <a:r>
              <a:rPr lang="en-IN" dirty="0">
                <a:solidFill>
                  <a:schemeClr val="bg1"/>
                </a:solidFill>
              </a:rPr>
              <a:t>(x, mu, sigma))</a:t>
            </a:r>
          </a:p>
          <a:p>
            <a:pPr algn="just"/>
            <a:r>
              <a:rPr lang="en-IN" dirty="0" err="1">
                <a:solidFill>
                  <a:schemeClr val="bg1"/>
                </a:solidFill>
              </a:rPr>
              <a:t>plt.show</a:t>
            </a:r>
            <a:r>
              <a:rPr lang="en-IN" dirty="0">
                <a:solidFill>
                  <a:schemeClr val="bg1"/>
                </a:solidFill>
              </a:rPr>
              <a:t>()</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22400" y="345440"/>
            <a:ext cx="6827520" cy="461665"/>
          </a:xfrm>
          <a:prstGeom prst="rect">
            <a:avLst/>
          </a:prstGeom>
          <a:noFill/>
        </p:spPr>
        <p:txBody>
          <a:bodyPr wrap="square" rtlCol="0">
            <a:spAutoFit/>
          </a:bodyPr>
          <a:lstStyle/>
          <a:p>
            <a:r>
              <a:rPr lang="en-IN" sz="2400" dirty="0" smtClean="0">
                <a:solidFill>
                  <a:schemeClr val="bg1"/>
                </a:solidFill>
              </a:rPr>
              <a:t>HYPOTHESIS TESTING</a:t>
            </a:r>
            <a:endParaRPr lang="en-IN" sz="2400" dirty="0">
              <a:solidFill>
                <a:schemeClr val="bg1"/>
              </a:solidFill>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559" t="1165" r="28056" b="7647"/>
          <a:stretch/>
        </p:blipFill>
        <p:spPr>
          <a:xfrm>
            <a:off x="4538134" y="1307253"/>
            <a:ext cx="4191921" cy="3012093"/>
          </a:xfrm>
          <a:prstGeom prst="rect">
            <a:avLst/>
          </a:prstGeom>
        </p:spPr>
      </p:pic>
      <p:sp>
        <p:nvSpPr>
          <p:cNvPr id="7" name="TextBox 6"/>
          <p:cNvSpPr txBox="1"/>
          <p:nvPr/>
        </p:nvSpPr>
        <p:spPr>
          <a:xfrm>
            <a:off x="67733" y="1307253"/>
            <a:ext cx="4964854" cy="3862923"/>
          </a:xfrm>
          <a:prstGeom prst="rect">
            <a:avLst/>
          </a:prstGeom>
          <a:noFill/>
        </p:spPr>
        <p:txBody>
          <a:bodyPr wrap="square" rtlCol="0">
            <a:spAutoFit/>
          </a:bodyPr>
          <a:lstStyle/>
          <a:p>
            <a:r>
              <a:rPr lang="en-IN" sz="1050" dirty="0">
                <a:solidFill>
                  <a:schemeClr val="bg1"/>
                </a:solidFill>
              </a:rPr>
              <a:t># Null hypothesis: the </a:t>
            </a:r>
            <a:r>
              <a:rPr lang="en-IN" sz="1050" dirty="0" err="1">
                <a:solidFill>
                  <a:schemeClr val="bg1"/>
                </a:solidFill>
              </a:rPr>
              <a:t>cur_year</a:t>
            </a:r>
            <a:r>
              <a:rPr lang="en-IN" sz="1050" dirty="0">
                <a:solidFill>
                  <a:schemeClr val="bg1"/>
                </a:solidFill>
              </a:rPr>
              <a:t> - last year &gt;= 0</a:t>
            </a:r>
          </a:p>
          <a:p>
            <a:r>
              <a:rPr lang="en-IN" sz="1050" dirty="0">
                <a:solidFill>
                  <a:schemeClr val="bg1"/>
                </a:solidFill>
              </a:rPr>
              <a:t># Alternate hypothesis: the </a:t>
            </a:r>
            <a:r>
              <a:rPr lang="en-IN" sz="1050" dirty="0" err="1">
                <a:solidFill>
                  <a:schemeClr val="bg1"/>
                </a:solidFill>
              </a:rPr>
              <a:t>cur_year</a:t>
            </a:r>
            <a:r>
              <a:rPr lang="en-IN" sz="1050" dirty="0">
                <a:solidFill>
                  <a:schemeClr val="bg1"/>
                </a:solidFill>
              </a:rPr>
              <a:t> - Last year &lt; 0</a:t>
            </a:r>
          </a:p>
          <a:p>
            <a:r>
              <a:rPr lang="en-IN" sz="1050" dirty="0" err="1">
                <a:solidFill>
                  <a:schemeClr val="bg1"/>
                </a:solidFill>
              </a:rPr>
              <a:t>cur_year</a:t>
            </a:r>
            <a:r>
              <a:rPr lang="en-IN" sz="1050" dirty="0">
                <a:solidFill>
                  <a:schemeClr val="bg1"/>
                </a:solidFill>
              </a:rPr>
              <a:t> = []</a:t>
            </a:r>
          </a:p>
          <a:p>
            <a:r>
              <a:rPr lang="en-IN" sz="1050" dirty="0" err="1">
                <a:solidFill>
                  <a:schemeClr val="bg1"/>
                </a:solidFill>
              </a:rPr>
              <a:t>last_year</a:t>
            </a:r>
            <a:r>
              <a:rPr lang="en-IN" sz="1050" dirty="0">
                <a:solidFill>
                  <a:schemeClr val="bg1"/>
                </a:solidFill>
              </a:rPr>
              <a:t> = []</a:t>
            </a:r>
          </a:p>
          <a:p>
            <a:r>
              <a:rPr lang="en-IN" sz="1050" dirty="0">
                <a:solidFill>
                  <a:schemeClr val="bg1"/>
                </a:solidFill>
              </a:rPr>
              <a:t>diff = []</a:t>
            </a:r>
          </a:p>
          <a:p>
            <a:r>
              <a:rPr lang="en-IN" sz="1050" dirty="0">
                <a:solidFill>
                  <a:schemeClr val="bg1"/>
                </a:solidFill>
              </a:rPr>
              <a:t>alpha = 0.05</a:t>
            </a:r>
          </a:p>
          <a:p>
            <a:r>
              <a:rPr lang="en-IN" sz="1050" dirty="0" smtClean="0">
                <a:solidFill>
                  <a:schemeClr val="bg1"/>
                </a:solidFill>
              </a:rPr>
              <a:t>…</a:t>
            </a:r>
            <a:endParaRPr lang="en-IN" sz="1050" dirty="0">
              <a:solidFill>
                <a:schemeClr val="bg1"/>
              </a:solidFill>
            </a:endParaRPr>
          </a:p>
          <a:p>
            <a:r>
              <a:rPr lang="en-IN" sz="1050" dirty="0">
                <a:solidFill>
                  <a:schemeClr val="bg1"/>
                </a:solidFill>
              </a:rPr>
              <a:t>cur_year1 = []</a:t>
            </a:r>
          </a:p>
          <a:p>
            <a:r>
              <a:rPr lang="en-IN" sz="1050" dirty="0">
                <a:solidFill>
                  <a:schemeClr val="bg1"/>
                </a:solidFill>
              </a:rPr>
              <a:t>last_year1 = []</a:t>
            </a:r>
          </a:p>
          <a:p>
            <a:r>
              <a:rPr lang="en-IN" sz="1050" dirty="0">
                <a:solidFill>
                  <a:schemeClr val="bg1"/>
                </a:solidFill>
              </a:rPr>
              <a:t>diff1 = []</a:t>
            </a:r>
          </a:p>
          <a:p>
            <a:r>
              <a:rPr lang="en-IN" sz="1050" dirty="0">
                <a:solidFill>
                  <a:schemeClr val="bg1"/>
                </a:solidFill>
              </a:rPr>
              <a:t>for index, value in </a:t>
            </a:r>
            <a:r>
              <a:rPr lang="en-IN" sz="1050" dirty="0" err="1">
                <a:solidFill>
                  <a:schemeClr val="bg1"/>
                </a:solidFill>
              </a:rPr>
              <a:t>df</a:t>
            </a:r>
            <a:r>
              <a:rPr lang="en-IN" sz="1050" dirty="0">
                <a:solidFill>
                  <a:schemeClr val="bg1"/>
                </a:solidFill>
              </a:rPr>
              <a:t>['</a:t>
            </a:r>
            <a:r>
              <a:rPr lang="en-IN" sz="1050" dirty="0" err="1">
                <a:solidFill>
                  <a:schemeClr val="bg1"/>
                </a:solidFill>
              </a:rPr>
              <a:t>cur_year_avg</a:t>
            </a:r>
            <a:r>
              <a:rPr lang="en-IN" sz="1050" dirty="0">
                <a:solidFill>
                  <a:schemeClr val="bg1"/>
                </a:solidFill>
              </a:rPr>
              <a:t>'][10:19].items():</a:t>
            </a:r>
          </a:p>
          <a:p>
            <a:r>
              <a:rPr lang="en-IN" sz="1050" dirty="0">
                <a:solidFill>
                  <a:schemeClr val="bg1"/>
                </a:solidFill>
              </a:rPr>
              <a:t>    cur_year1.append(value)</a:t>
            </a:r>
          </a:p>
          <a:p>
            <a:r>
              <a:rPr lang="en-IN" sz="1050" dirty="0">
                <a:solidFill>
                  <a:schemeClr val="bg1"/>
                </a:solidFill>
              </a:rPr>
              <a:t>for index, value in </a:t>
            </a:r>
            <a:r>
              <a:rPr lang="en-IN" sz="1050" dirty="0" err="1">
                <a:solidFill>
                  <a:schemeClr val="bg1"/>
                </a:solidFill>
              </a:rPr>
              <a:t>df</a:t>
            </a:r>
            <a:r>
              <a:rPr lang="en-IN" sz="1050" dirty="0">
                <a:solidFill>
                  <a:schemeClr val="bg1"/>
                </a:solidFill>
              </a:rPr>
              <a:t>['</a:t>
            </a:r>
            <a:r>
              <a:rPr lang="en-IN" sz="1050" dirty="0" err="1">
                <a:solidFill>
                  <a:schemeClr val="bg1"/>
                </a:solidFill>
              </a:rPr>
              <a:t>last_year_avg</a:t>
            </a:r>
            <a:r>
              <a:rPr lang="en-IN" sz="1050" dirty="0">
                <a:solidFill>
                  <a:schemeClr val="bg1"/>
                </a:solidFill>
              </a:rPr>
              <a:t>'][10:19].items():</a:t>
            </a:r>
          </a:p>
          <a:p>
            <a:r>
              <a:rPr lang="en-IN" sz="1050" dirty="0">
                <a:solidFill>
                  <a:schemeClr val="bg1"/>
                </a:solidFill>
              </a:rPr>
              <a:t>    last_year1.append(value)</a:t>
            </a:r>
          </a:p>
          <a:p>
            <a:r>
              <a:rPr lang="en-IN" sz="1050" dirty="0">
                <a:solidFill>
                  <a:schemeClr val="bg1"/>
                </a:solidFill>
              </a:rPr>
              <a:t>for </a:t>
            </a:r>
            <a:r>
              <a:rPr lang="en-IN" sz="1050" dirty="0" err="1">
                <a:solidFill>
                  <a:schemeClr val="bg1"/>
                </a:solidFill>
              </a:rPr>
              <a:t>i</a:t>
            </a:r>
            <a:r>
              <a:rPr lang="en-IN" sz="1050" dirty="0">
                <a:solidFill>
                  <a:schemeClr val="bg1"/>
                </a:solidFill>
              </a:rPr>
              <a:t> in range(9):</a:t>
            </a:r>
          </a:p>
          <a:p>
            <a:r>
              <a:rPr lang="en-IN" sz="1050" dirty="0">
                <a:solidFill>
                  <a:schemeClr val="bg1"/>
                </a:solidFill>
              </a:rPr>
              <a:t>    diff1.append(cur_year1[</a:t>
            </a:r>
            <a:r>
              <a:rPr lang="en-IN" sz="1050" dirty="0" err="1">
                <a:solidFill>
                  <a:schemeClr val="bg1"/>
                </a:solidFill>
              </a:rPr>
              <a:t>i</a:t>
            </a:r>
            <a:r>
              <a:rPr lang="en-IN" sz="1050" dirty="0">
                <a:solidFill>
                  <a:schemeClr val="bg1"/>
                </a:solidFill>
              </a:rPr>
              <a:t>] - last_year1[</a:t>
            </a:r>
            <a:r>
              <a:rPr lang="en-IN" sz="1050" dirty="0" err="1">
                <a:solidFill>
                  <a:schemeClr val="bg1"/>
                </a:solidFill>
              </a:rPr>
              <a:t>i</a:t>
            </a:r>
            <a:r>
              <a:rPr lang="en-IN" sz="1050" dirty="0">
                <a:solidFill>
                  <a:schemeClr val="bg1"/>
                </a:solidFill>
              </a:rPr>
              <a:t>])</a:t>
            </a:r>
          </a:p>
          <a:p>
            <a:r>
              <a:rPr lang="en-IN" sz="1050" dirty="0">
                <a:solidFill>
                  <a:schemeClr val="bg1"/>
                </a:solidFill>
              </a:rPr>
              <a:t>diff_mean1 = </a:t>
            </a:r>
            <a:r>
              <a:rPr lang="en-IN" sz="1050" dirty="0" err="1">
                <a:solidFill>
                  <a:schemeClr val="bg1"/>
                </a:solidFill>
              </a:rPr>
              <a:t>st.mean</a:t>
            </a:r>
            <a:r>
              <a:rPr lang="en-IN" sz="1050" dirty="0">
                <a:solidFill>
                  <a:schemeClr val="bg1"/>
                </a:solidFill>
              </a:rPr>
              <a:t>(diff1)</a:t>
            </a:r>
          </a:p>
          <a:p>
            <a:r>
              <a:rPr lang="en-IN" sz="1050" dirty="0">
                <a:solidFill>
                  <a:schemeClr val="bg1"/>
                </a:solidFill>
              </a:rPr>
              <a:t>z = (diff_mean1 - mu) / sigma</a:t>
            </a:r>
          </a:p>
          <a:p>
            <a:r>
              <a:rPr lang="en-IN" sz="1050" dirty="0" err="1">
                <a:solidFill>
                  <a:schemeClr val="bg1"/>
                </a:solidFill>
              </a:rPr>
              <a:t>prob_z</a:t>
            </a:r>
            <a:r>
              <a:rPr lang="en-IN" sz="1050" dirty="0">
                <a:solidFill>
                  <a:schemeClr val="bg1"/>
                </a:solidFill>
              </a:rPr>
              <a:t> = </a:t>
            </a:r>
            <a:r>
              <a:rPr lang="en-IN" sz="1050" dirty="0" err="1">
                <a:solidFill>
                  <a:schemeClr val="bg1"/>
                </a:solidFill>
              </a:rPr>
              <a:t>stat.norm.cdf</a:t>
            </a:r>
            <a:r>
              <a:rPr lang="en-IN" sz="1050" dirty="0">
                <a:solidFill>
                  <a:schemeClr val="bg1"/>
                </a:solidFill>
              </a:rPr>
              <a:t>(z)</a:t>
            </a:r>
          </a:p>
          <a:p>
            <a:r>
              <a:rPr lang="en-IN" sz="1050" dirty="0">
                <a:solidFill>
                  <a:schemeClr val="bg1"/>
                </a:solidFill>
              </a:rPr>
              <a:t>if </a:t>
            </a:r>
            <a:r>
              <a:rPr lang="en-IN" sz="1050" dirty="0" err="1">
                <a:solidFill>
                  <a:schemeClr val="bg1"/>
                </a:solidFill>
              </a:rPr>
              <a:t>prob_z</a:t>
            </a:r>
            <a:r>
              <a:rPr lang="en-IN" sz="1050" dirty="0">
                <a:solidFill>
                  <a:schemeClr val="bg1"/>
                </a:solidFill>
              </a:rPr>
              <a:t> &lt; alpha:</a:t>
            </a:r>
          </a:p>
          <a:p>
            <a:r>
              <a:rPr lang="en-IN" sz="1050" dirty="0">
                <a:solidFill>
                  <a:schemeClr val="bg1"/>
                </a:solidFill>
              </a:rPr>
              <a:t>    print("The null hypothesis is rejected")</a:t>
            </a:r>
          </a:p>
          <a:p>
            <a:r>
              <a:rPr lang="en-IN" sz="1050" dirty="0">
                <a:solidFill>
                  <a:schemeClr val="bg1"/>
                </a:solidFill>
              </a:rPr>
              <a:t>else:</a:t>
            </a:r>
          </a:p>
          <a:p>
            <a:r>
              <a:rPr lang="en-IN" sz="1050" dirty="0">
                <a:solidFill>
                  <a:schemeClr val="bg1"/>
                </a:solidFill>
              </a:rPr>
              <a:t>    print("The null hypothesis is accepted")</a:t>
            </a:r>
          </a:p>
        </p:txBody>
      </p:sp>
    </p:spTree>
    <p:extLst>
      <p:ext uri="{BB962C8B-B14F-4D97-AF65-F5344CB8AC3E}">
        <p14:creationId xmlns:p14="http://schemas.microsoft.com/office/powerpoint/2010/main" val="20759583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8"/>
          <p:cNvSpPr txBox="1"/>
          <p:nvPr/>
        </p:nvSpPr>
        <p:spPr>
          <a:xfrm>
            <a:off x="60500" y="1412975"/>
            <a:ext cx="4360500" cy="9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solidFill>
                  <a:srgbClr val="FFFFFF"/>
                </a:solidFill>
              </a:rPr>
              <a:t>Predicting the Total Average Points - Experiment</a:t>
            </a:r>
            <a:endParaRPr sz="2400" b="1">
              <a:solidFill>
                <a:srgbClr val="FFFFFF"/>
              </a:solidFill>
            </a:endParaRPr>
          </a:p>
          <a:p>
            <a:pPr marL="0" lvl="0" indent="0" algn="l" rtl="0">
              <a:spcBef>
                <a:spcPts val="0"/>
              </a:spcBef>
              <a:spcAft>
                <a:spcPts val="0"/>
              </a:spcAft>
              <a:buClr>
                <a:srgbClr val="1A9988"/>
              </a:buClr>
              <a:buSzPts val="1100"/>
              <a:buFont typeface="Arial"/>
              <a:buNone/>
            </a:pPr>
            <a:endParaRPr sz="2400" b="1">
              <a:solidFill>
                <a:srgbClr val="FFFFFF"/>
              </a:solidFill>
            </a:endParaRPr>
          </a:p>
          <a:p>
            <a:pPr marL="0" lvl="0" indent="0" algn="l" rtl="0">
              <a:spcBef>
                <a:spcPts val="0"/>
              </a:spcBef>
              <a:spcAft>
                <a:spcPts val="0"/>
              </a:spcAft>
              <a:buNone/>
            </a:pPr>
            <a:endParaRPr sz="2400">
              <a:solidFill>
                <a:srgbClr val="FFFFFF"/>
              </a:solidFill>
            </a:endParaRPr>
          </a:p>
        </p:txBody>
      </p:sp>
      <p:pic>
        <p:nvPicPr>
          <p:cNvPr id="299" name="Google Shape;299;p28"/>
          <p:cNvPicPr preferRelativeResize="0"/>
          <p:nvPr/>
        </p:nvPicPr>
        <p:blipFill>
          <a:blip r:embed="rId3">
            <a:alphaModFix/>
          </a:blip>
          <a:stretch>
            <a:fillRect/>
          </a:stretch>
        </p:blipFill>
        <p:spPr>
          <a:xfrm>
            <a:off x="4633700" y="152400"/>
            <a:ext cx="4357900" cy="3052471"/>
          </a:xfrm>
          <a:prstGeom prst="rect">
            <a:avLst/>
          </a:prstGeom>
          <a:noFill/>
          <a:ln>
            <a:noFill/>
          </a:ln>
        </p:spPr>
      </p:pic>
      <p:sp>
        <p:nvSpPr>
          <p:cNvPr id="300" name="Google Shape;300;p28"/>
          <p:cNvSpPr txBox="1"/>
          <p:nvPr/>
        </p:nvSpPr>
        <p:spPr>
          <a:xfrm>
            <a:off x="120800" y="2881975"/>
            <a:ext cx="4239900" cy="203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In the experiment, a thought was carried to see if the total average points gained by a team could be inferred using the total points gained by the team previously, using a basic hypothesis test, trying to understand if the current values obtained share a relation with the previous values.</a:t>
            </a:r>
            <a:endParaRPr>
              <a:solidFill>
                <a:srgbClr val="FFFFFF"/>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9"/>
          <p:cNvSpPr txBox="1"/>
          <p:nvPr/>
        </p:nvSpPr>
        <p:spPr>
          <a:xfrm>
            <a:off x="72475" y="1992000"/>
            <a:ext cx="4499400" cy="115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solidFill>
                  <a:srgbClr val="FFFFFF"/>
                </a:solidFill>
              </a:rPr>
              <a:t>Frequency versus Total Points Average</a:t>
            </a:r>
            <a:endParaRPr sz="2400">
              <a:solidFill>
                <a:srgbClr val="FFFFFF"/>
              </a:solidFill>
            </a:endParaRPr>
          </a:p>
        </p:txBody>
      </p:sp>
      <p:sp>
        <p:nvSpPr>
          <p:cNvPr id="306" name="Google Shape;306;p29"/>
          <p:cNvSpPr txBox="1"/>
          <p:nvPr/>
        </p:nvSpPr>
        <p:spPr>
          <a:xfrm>
            <a:off x="72475" y="3572150"/>
            <a:ext cx="4402800" cy="115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The following graph shows that as the total number of points scored per team increases, the frequency of the total number of points scored decreases.</a:t>
            </a:r>
            <a:endParaRPr>
              <a:solidFill>
                <a:srgbClr val="FFFFFF"/>
              </a:solidFill>
            </a:endParaRPr>
          </a:p>
          <a:p>
            <a:pPr marL="0" lvl="0" indent="0" algn="l" rtl="0">
              <a:spcBef>
                <a:spcPts val="0"/>
              </a:spcBef>
              <a:spcAft>
                <a:spcPts val="0"/>
              </a:spcAft>
              <a:buNone/>
            </a:pPr>
            <a:endParaRPr>
              <a:solidFill>
                <a:srgbClr val="FFFFFF"/>
              </a:solidFill>
            </a:endParaRPr>
          </a:p>
        </p:txBody>
      </p:sp>
      <p:pic>
        <p:nvPicPr>
          <p:cNvPr id="307" name="Google Shape;307;p29"/>
          <p:cNvPicPr preferRelativeResize="0"/>
          <p:nvPr/>
        </p:nvPicPr>
        <p:blipFill>
          <a:blip r:embed="rId3">
            <a:alphaModFix/>
          </a:blip>
          <a:stretch>
            <a:fillRect/>
          </a:stretch>
        </p:blipFill>
        <p:spPr>
          <a:xfrm>
            <a:off x="4724300" y="152400"/>
            <a:ext cx="4267301" cy="2776603"/>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0"/>
          <p:cNvSpPr txBox="1"/>
          <p:nvPr/>
        </p:nvSpPr>
        <p:spPr>
          <a:xfrm>
            <a:off x="1053700" y="84550"/>
            <a:ext cx="8005800" cy="32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rgbClr val="FFFFFF"/>
                </a:solidFill>
              </a:rPr>
              <a:t>Conclusions</a:t>
            </a:r>
            <a:endParaRPr sz="1800" b="1">
              <a:solidFill>
                <a:srgbClr val="FFFFFF"/>
              </a:solidFill>
            </a:endParaRPr>
          </a:p>
          <a:p>
            <a:pPr marL="0" lvl="0" indent="0" algn="l" rtl="0">
              <a:spcBef>
                <a:spcPts val="0"/>
              </a:spcBef>
              <a:spcAft>
                <a:spcPts val="0"/>
              </a:spcAft>
              <a:buNone/>
            </a:pPr>
            <a:endParaRPr sz="1800" b="1">
              <a:solidFill>
                <a:srgbClr val="FFFFFF"/>
              </a:solidFill>
            </a:endParaRPr>
          </a:p>
          <a:p>
            <a:pPr marL="457200" lvl="0" indent="-317500" algn="l" rtl="0">
              <a:spcBef>
                <a:spcPts val="0"/>
              </a:spcBef>
              <a:spcAft>
                <a:spcPts val="0"/>
              </a:spcAft>
              <a:buClr>
                <a:srgbClr val="FFFFFF"/>
              </a:buClr>
              <a:buSzPts val="1400"/>
              <a:buChar char="●"/>
            </a:pPr>
            <a:r>
              <a:rPr lang="en-GB">
                <a:solidFill>
                  <a:srgbClr val="FFFFFF"/>
                </a:solidFill>
              </a:rPr>
              <a:t>The top 10 teams are outliers in the sense that they are completely distinguishable from the rest of the teams by a heavy margin </a:t>
            </a:r>
            <a:endParaRPr>
              <a:solidFill>
                <a:srgbClr val="FFFFFF"/>
              </a:solidFill>
            </a:endParaRPr>
          </a:p>
          <a:p>
            <a:pPr marL="457200" lvl="0" indent="0" algn="l" rtl="0">
              <a:spcBef>
                <a:spcPts val="0"/>
              </a:spcBef>
              <a:spcAft>
                <a:spcPts val="0"/>
              </a:spcAft>
              <a:buNone/>
            </a:pPr>
            <a:endParaRPr>
              <a:solidFill>
                <a:srgbClr val="FFFFFF"/>
              </a:solidFill>
            </a:endParaRPr>
          </a:p>
          <a:p>
            <a:pPr marL="457200" lvl="0" indent="-317500" algn="l" rtl="0">
              <a:spcBef>
                <a:spcPts val="0"/>
              </a:spcBef>
              <a:spcAft>
                <a:spcPts val="0"/>
              </a:spcAft>
              <a:buClr>
                <a:srgbClr val="FFFFFF"/>
              </a:buClr>
              <a:buSzPts val="1400"/>
              <a:buChar char="●"/>
            </a:pPr>
            <a:r>
              <a:rPr lang="en-GB">
                <a:solidFill>
                  <a:srgbClr val="FFFFFF"/>
                </a:solidFill>
              </a:rPr>
              <a:t>The UEFA confederation hosts the highest number of teams, and the CONMEBOL confederation hosts the least. </a:t>
            </a:r>
            <a:endParaRPr>
              <a:solidFill>
                <a:srgbClr val="FFFFFF"/>
              </a:solidFill>
            </a:endParaRPr>
          </a:p>
          <a:p>
            <a:pPr marL="457200" lvl="0" indent="0" algn="l" rtl="0">
              <a:spcBef>
                <a:spcPts val="0"/>
              </a:spcBef>
              <a:spcAft>
                <a:spcPts val="0"/>
              </a:spcAft>
              <a:buNone/>
            </a:pPr>
            <a:endParaRPr>
              <a:solidFill>
                <a:srgbClr val="FFFFFF"/>
              </a:solidFill>
            </a:endParaRPr>
          </a:p>
          <a:p>
            <a:pPr marL="457200" lvl="0" indent="-317500" algn="l" rtl="0">
              <a:spcBef>
                <a:spcPts val="0"/>
              </a:spcBef>
              <a:spcAft>
                <a:spcPts val="0"/>
              </a:spcAft>
              <a:buClr>
                <a:srgbClr val="FFFFFF"/>
              </a:buClr>
              <a:buSzPts val="1400"/>
              <a:buChar char="●"/>
            </a:pPr>
            <a:r>
              <a:rPr lang="en-GB">
                <a:solidFill>
                  <a:srgbClr val="FFFFFF"/>
                </a:solidFill>
              </a:rPr>
              <a:t>It is impossible to predict the total average points for any year, as the trends are not following a pattern of definitive increase or decrease.</a:t>
            </a:r>
            <a:endParaRPr>
              <a:solidFill>
                <a:srgbClr val="FFFFFF"/>
              </a:solidFill>
            </a:endParaRPr>
          </a:p>
          <a:p>
            <a:pPr marL="457200" lvl="0" indent="0" algn="l" rtl="0">
              <a:spcBef>
                <a:spcPts val="0"/>
              </a:spcBef>
              <a:spcAft>
                <a:spcPts val="0"/>
              </a:spcAft>
              <a:buNone/>
            </a:pPr>
            <a:r>
              <a:rPr lang="en-GB">
                <a:solidFill>
                  <a:srgbClr val="FFFFFF"/>
                </a:solidFill>
              </a:rPr>
              <a:t> </a:t>
            </a:r>
            <a:endParaRPr>
              <a:solidFill>
                <a:srgbClr val="FFFFFF"/>
              </a:solidFill>
            </a:endParaRPr>
          </a:p>
          <a:p>
            <a:pPr marL="457200" lvl="0" indent="-317500" algn="l" rtl="0">
              <a:spcBef>
                <a:spcPts val="0"/>
              </a:spcBef>
              <a:spcAft>
                <a:spcPts val="0"/>
              </a:spcAft>
              <a:buClr>
                <a:srgbClr val="FFFFFF"/>
              </a:buClr>
              <a:buSzPts val="1400"/>
              <a:buChar char="●"/>
            </a:pPr>
            <a:r>
              <a:rPr lang="en-GB">
                <a:solidFill>
                  <a:srgbClr val="FFFFFF"/>
                </a:solidFill>
              </a:rPr>
              <a:t>Increase and decrease in perform does not increase or decrease linearly, and is unpredictable. </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313" name="Google Shape;313;p30"/>
          <p:cNvSpPr txBox="1"/>
          <p:nvPr/>
        </p:nvSpPr>
        <p:spPr>
          <a:xfrm>
            <a:off x="169100" y="3551300"/>
            <a:ext cx="8817900" cy="146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000" b="1"/>
              <a:t>Thank You!</a:t>
            </a:r>
            <a:endParaRPr sz="3000" b="1"/>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Overview</a:t>
            </a:r>
            <a:endParaRPr/>
          </a:p>
        </p:txBody>
      </p:sp>
      <p:sp>
        <p:nvSpPr>
          <p:cNvPr id="235" name="Google Shape;235;p1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400">
                <a:solidFill>
                  <a:srgbClr val="FFFFFF"/>
                </a:solidFill>
                <a:latin typeface="Arial"/>
                <a:ea typeface="Arial"/>
                <a:cs typeface="Arial"/>
                <a:sym typeface="Arial"/>
              </a:rPr>
              <a:t>This project aims to do a structured analysis on the rankings of different countries on the basis of their placement on the FIFA football rank scale. The dataset includes different attributes of said countries based on their performance in the years 2014-2018.</a:t>
            </a:r>
            <a:endParaRPr sz="1400">
              <a:solidFill>
                <a:srgbClr val="FFFFFF"/>
              </a:solidFill>
              <a:latin typeface="Arial"/>
              <a:ea typeface="Arial"/>
              <a:cs typeface="Arial"/>
              <a:sym typeface="Arial"/>
            </a:endParaRPr>
          </a:p>
          <a:p>
            <a:pPr marL="0" lvl="0" indent="0" algn="l" rtl="0">
              <a:spcBef>
                <a:spcPts val="0"/>
              </a:spcBef>
              <a:spcAft>
                <a:spcPts val="1600"/>
              </a:spcAft>
              <a:buNone/>
            </a:pPr>
            <a:endParaRPr>
              <a:highlight>
                <a:srgbClr val="FFFFFF"/>
              </a:highligh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Set and Introduction</a:t>
            </a:r>
            <a:endParaRPr/>
          </a:p>
        </p:txBody>
      </p:sp>
      <p:sp>
        <p:nvSpPr>
          <p:cNvPr id="241" name="Google Shape;241;p19"/>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242" name="Google Shape;242;p19"/>
          <p:cNvSpPr txBox="1">
            <a:spLocks noGrp="1"/>
          </p:cNvSpPr>
          <p:nvPr>
            <p:ph type="body" idx="1"/>
          </p:nvPr>
        </p:nvSpPr>
        <p:spPr>
          <a:xfrm>
            <a:off x="1058825" y="1054025"/>
            <a:ext cx="8854500" cy="37473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FFFFFF"/>
              </a:buClr>
              <a:buSzPts val="1400"/>
              <a:buFont typeface="Arial"/>
              <a:buChar char="●"/>
            </a:pPr>
            <a:r>
              <a:rPr lang="en-GB" sz="1400">
                <a:solidFill>
                  <a:srgbClr val="FFFFFF"/>
                </a:solidFill>
                <a:latin typeface="Arial"/>
                <a:ea typeface="Arial"/>
                <a:cs typeface="Arial"/>
                <a:sym typeface="Arial"/>
              </a:rPr>
              <a:t>Rank of the country </a:t>
            </a:r>
            <a:endParaRPr sz="1400">
              <a:solidFill>
                <a:srgbClr val="FFFFFF"/>
              </a:solidFill>
              <a:latin typeface="Arial"/>
              <a:ea typeface="Arial"/>
              <a:cs typeface="Arial"/>
              <a:sym typeface="Arial"/>
            </a:endParaRPr>
          </a:p>
          <a:p>
            <a:pPr marL="457200" lvl="0" indent="-317500" algn="l" rtl="0">
              <a:lnSpc>
                <a:spcPct val="100000"/>
              </a:lnSpc>
              <a:spcBef>
                <a:spcPts val="0"/>
              </a:spcBef>
              <a:spcAft>
                <a:spcPts val="0"/>
              </a:spcAft>
              <a:buClr>
                <a:srgbClr val="FFFFFF"/>
              </a:buClr>
              <a:buSzPts val="1400"/>
              <a:buFont typeface="Arial"/>
              <a:buChar char="●"/>
            </a:pPr>
            <a:r>
              <a:rPr lang="en-GB" sz="1400">
                <a:solidFill>
                  <a:srgbClr val="FFFFFF"/>
                </a:solidFill>
                <a:latin typeface="Arial"/>
                <a:ea typeface="Arial"/>
                <a:cs typeface="Arial"/>
                <a:sym typeface="Arial"/>
              </a:rPr>
              <a:t>Country Abbreviation </a:t>
            </a:r>
            <a:endParaRPr sz="1400">
              <a:solidFill>
                <a:srgbClr val="FFFFFF"/>
              </a:solidFill>
              <a:latin typeface="Arial"/>
              <a:ea typeface="Arial"/>
              <a:cs typeface="Arial"/>
              <a:sym typeface="Arial"/>
            </a:endParaRPr>
          </a:p>
          <a:p>
            <a:pPr marL="457200" lvl="0" indent="-317500" algn="l" rtl="0">
              <a:lnSpc>
                <a:spcPct val="100000"/>
              </a:lnSpc>
              <a:spcBef>
                <a:spcPts val="0"/>
              </a:spcBef>
              <a:spcAft>
                <a:spcPts val="0"/>
              </a:spcAft>
              <a:buClr>
                <a:srgbClr val="FFFFFF"/>
              </a:buClr>
              <a:buSzPts val="1400"/>
              <a:buFont typeface="Arial"/>
              <a:buChar char="●"/>
            </a:pPr>
            <a:r>
              <a:rPr lang="en-GB" sz="1400">
                <a:solidFill>
                  <a:srgbClr val="FFFFFF"/>
                </a:solidFill>
                <a:latin typeface="Arial"/>
                <a:ea typeface="Arial"/>
                <a:cs typeface="Arial"/>
                <a:sym typeface="Arial"/>
              </a:rPr>
              <a:t>Total points </a:t>
            </a:r>
            <a:endParaRPr sz="1400">
              <a:solidFill>
                <a:srgbClr val="FFFFFF"/>
              </a:solidFill>
              <a:latin typeface="Arial"/>
              <a:ea typeface="Arial"/>
              <a:cs typeface="Arial"/>
              <a:sym typeface="Arial"/>
            </a:endParaRPr>
          </a:p>
          <a:p>
            <a:pPr marL="457200" lvl="0" indent="-317500" algn="l" rtl="0">
              <a:lnSpc>
                <a:spcPct val="100000"/>
              </a:lnSpc>
              <a:spcBef>
                <a:spcPts val="0"/>
              </a:spcBef>
              <a:spcAft>
                <a:spcPts val="0"/>
              </a:spcAft>
              <a:buClr>
                <a:srgbClr val="FFFFFF"/>
              </a:buClr>
              <a:buSzPts val="1400"/>
              <a:buFont typeface="Arial"/>
              <a:buChar char="●"/>
            </a:pPr>
            <a:r>
              <a:rPr lang="en-GB" sz="1400">
                <a:solidFill>
                  <a:srgbClr val="FFFFFF"/>
                </a:solidFill>
                <a:latin typeface="Arial"/>
                <a:ea typeface="Arial"/>
                <a:cs typeface="Arial"/>
                <a:sym typeface="Arial"/>
              </a:rPr>
              <a:t>Previous year points</a:t>
            </a:r>
            <a:endParaRPr sz="1400">
              <a:solidFill>
                <a:srgbClr val="FFFFFF"/>
              </a:solidFill>
              <a:latin typeface="Arial"/>
              <a:ea typeface="Arial"/>
              <a:cs typeface="Arial"/>
              <a:sym typeface="Arial"/>
            </a:endParaRPr>
          </a:p>
          <a:p>
            <a:pPr marL="457200" lvl="0" indent="-317500" algn="l" rtl="0">
              <a:lnSpc>
                <a:spcPct val="100000"/>
              </a:lnSpc>
              <a:spcBef>
                <a:spcPts val="0"/>
              </a:spcBef>
              <a:spcAft>
                <a:spcPts val="0"/>
              </a:spcAft>
              <a:buClr>
                <a:srgbClr val="FFFFFF"/>
              </a:buClr>
              <a:buSzPts val="1400"/>
              <a:buFont typeface="Arial"/>
              <a:buChar char="●"/>
            </a:pPr>
            <a:r>
              <a:rPr lang="en-GB" sz="1400">
                <a:solidFill>
                  <a:srgbClr val="FFFFFF"/>
                </a:solidFill>
                <a:latin typeface="Arial"/>
                <a:ea typeface="Arial"/>
                <a:cs typeface="Arial"/>
                <a:sym typeface="Arial"/>
              </a:rPr>
              <a:t>Rank change </a:t>
            </a:r>
            <a:endParaRPr sz="1400">
              <a:solidFill>
                <a:srgbClr val="FFFFFF"/>
              </a:solidFill>
              <a:latin typeface="Arial"/>
              <a:ea typeface="Arial"/>
              <a:cs typeface="Arial"/>
              <a:sym typeface="Arial"/>
            </a:endParaRPr>
          </a:p>
          <a:p>
            <a:pPr marL="457200" lvl="0" indent="-317500" algn="l" rtl="0">
              <a:lnSpc>
                <a:spcPct val="100000"/>
              </a:lnSpc>
              <a:spcBef>
                <a:spcPts val="0"/>
              </a:spcBef>
              <a:spcAft>
                <a:spcPts val="0"/>
              </a:spcAft>
              <a:buClr>
                <a:srgbClr val="FFFFFF"/>
              </a:buClr>
              <a:buSzPts val="1400"/>
              <a:buFont typeface="Arial"/>
              <a:buChar char="●"/>
            </a:pPr>
            <a:r>
              <a:rPr lang="en-GB" sz="1400">
                <a:solidFill>
                  <a:srgbClr val="FFFFFF"/>
                </a:solidFill>
                <a:latin typeface="Arial"/>
                <a:ea typeface="Arial"/>
                <a:cs typeface="Arial"/>
                <a:sym typeface="Arial"/>
              </a:rPr>
              <a:t>Current year average points </a:t>
            </a:r>
            <a:endParaRPr sz="1400">
              <a:solidFill>
                <a:srgbClr val="FFFFFF"/>
              </a:solidFill>
              <a:latin typeface="Arial"/>
              <a:ea typeface="Arial"/>
              <a:cs typeface="Arial"/>
              <a:sym typeface="Arial"/>
            </a:endParaRPr>
          </a:p>
          <a:p>
            <a:pPr marL="457200" lvl="0" indent="-317500" algn="l" rtl="0">
              <a:lnSpc>
                <a:spcPct val="100000"/>
              </a:lnSpc>
              <a:spcBef>
                <a:spcPts val="0"/>
              </a:spcBef>
              <a:spcAft>
                <a:spcPts val="0"/>
              </a:spcAft>
              <a:buClr>
                <a:srgbClr val="FFFFFF"/>
              </a:buClr>
              <a:buSzPts val="1400"/>
              <a:buFont typeface="Arial"/>
              <a:buChar char="●"/>
            </a:pPr>
            <a:r>
              <a:rPr lang="en-GB" sz="1400">
                <a:solidFill>
                  <a:srgbClr val="FFFFFF"/>
                </a:solidFill>
                <a:latin typeface="Arial"/>
                <a:ea typeface="Arial"/>
                <a:cs typeface="Arial"/>
                <a:sym typeface="Arial"/>
              </a:rPr>
              <a:t>Current year average weighted points </a:t>
            </a:r>
            <a:endParaRPr sz="1400">
              <a:solidFill>
                <a:srgbClr val="FFFFFF"/>
              </a:solidFill>
              <a:latin typeface="Arial"/>
              <a:ea typeface="Arial"/>
              <a:cs typeface="Arial"/>
              <a:sym typeface="Arial"/>
            </a:endParaRPr>
          </a:p>
          <a:p>
            <a:pPr marL="457200" lvl="0" indent="-317500" algn="l" rtl="0">
              <a:lnSpc>
                <a:spcPct val="100000"/>
              </a:lnSpc>
              <a:spcBef>
                <a:spcPts val="0"/>
              </a:spcBef>
              <a:spcAft>
                <a:spcPts val="0"/>
              </a:spcAft>
              <a:buClr>
                <a:srgbClr val="FFFFFF"/>
              </a:buClr>
              <a:buSzPts val="1400"/>
              <a:buFont typeface="Arial"/>
              <a:buChar char="●"/>
            </a:pPr>
            <a:r>
              <a:rPr lang="en-GB" sz="1400">
                <a:solidFill>
                  <a:srgbClr val="FFFFFF"/>
                </a:solidFill>
                <a:latin typeface="Arial"/>
                <a:ea typeface="Arial"/>
                <a:cs typeface="Arial"/>
                <a:sym typeface="Arial"/>
              </a:rPr>
              <a:t>Last year average points </a:t>
            </a:r>
            <a:endParaRPr sz="1400">
              <a:solidFill>
                <a:srgbClr val="FFFFFF"/>
              </a:solidFill>
              <a:latin typeface="Arial"/>
              <a:ea typeface="Arial"/>
              <a:cs typeface="Arial"/>
              <a:sym typeface="Arial"/>
            </a:endParaRPr>
          </a:p>
          <a:p>
            <a:pPr marL="457200" lvl="0" indent="-317500" algn="l" rtl="0">
              <a:lnSpc>
                <a:spcPct val="100000"/>
              </a:lnSpc>
              <a:spcBef>
                <a:spcPts val="0"/>
              </a:spcBef>
              <a:spcAft>
                <a:spcPts val="0"/>
              </a:spcAft>
              <a:buClr>
                <a:srgbClr val="FFFFFF"/>
              </a:buClr>
              <a:buSzPts val="1400"/>
              <a:buFont typeface="Arial"/>
              <a:buChar char="●"/>
            </a:pPr>
            <a:r>
              <a:rPr lang="en-GB" sz="1400">
                <a:solidFill>
                  <a:srgbClr val="FFFFFF"/>
                </a:solidFill>
                <a:latin typeface="Arial"/>
                <a:ea typeface="Arial"/>
                <a:cs typeface="Arial"/>
                <a:sym typeface="Arial"/>
              </a:rPr>
              <a:t>Last year average weighted points </a:t>
            </a:r>
            <a:endParaRPr sz="1400">
              <a:solidFill>
                <a:srgbClr val="FFFFFF"/>
              </a:solidFill>
              <a:latin typeface="Arial"/>
              <a:ea typeface="Arial"/>
              <a:cs typeface="Arial"/>
              <a:sym typeface="Arial"/>
            </a:endParaRPr>
          </a:p>
          <a:p>
            <a:pPr marL="457200" lvl="0" indent="-317500" algn="l" rtl="0">
              <a:lnSpc>
                <a:spcPct val="100000"/>
              </a:lnSpc>
              <a:spcBef>
                <a:spcPts val="0"/>
              </a:spcBef>
              <a:spcAft>
                <a:spcPts val="0"/>
              </a:spcAft>
              <a:buClr>
                <a:srgbClr val="FFFFFF"/>
              </a:buClr>
              <a:buSzPts val="1400"/>
              <a:buFont typeface="Arial"/>
              <a:buChar char="●"/>
            </a:pPr>
            <a:r>
              <a:rPr lang="en-GB" sz="1400">
                <a:solidFill>
                  <a:srgbClr val="FFFFFF"/>
                </a:solidFill>
                <a:latin typeface="Arial"/>
                <a:ea typeface="Arial"/>
                <a:cs typeface="Arial"/>
                <a:sym typeface="Arial"/>
              </a:rPr>
              <a:t>2 years ago average points </a:t>
            </a:r>
            <a:endParaRPr sz="1400">
              <a:solidFill>
                <a:srgbClr val="FFFFFF"/>
              </a:solidFill>
              <a:latin typeface="Arial"/>
              <a:ea typeface="Arial"/>
              <a:cs typeface="Arial"/>
              <a:sym typeface="Arial"/>
            </a:endParaRPr>
          </a:p>
          <a:p>
            <a:pPr marL="457200" lvl="0" indent="-317500" algn="l" rtl="0">
              <a:lnSpc>
                <a:spcPct val="100000"/>
              </a:lnSpc>
              <a:spcBef>
                <a:spcPts val="0"/>
              </a:spcBef>
              <a:spcAft>
                <a:spcPts val="0"/>
              </a:spcAft>
              <a:buClr>
                <a:srgbClr val="FFFFFF"/>
              </a:buClr>
              <a:buSzPts val="1400"/>
              <a:buFont typeface="Arial"/>
              <a:buChar char="●"/>
            </a:pPr>
            <a:r>
              <a:rPr lang="en-GB" sz="1400">
                <a:solidFill>
                  <a:srgbClr val="FFFFFF"/>
                </a:solidFill>
                <a:latin typeface="Arial"/>
                <a:ea typeface="Arial"/>
                <a:cs typeface="Arial"/>
                <a:sym typeface="Arial"/>
              </a:rPr>
              <a:t>2 years ago average weighted points </a:t>
            </a:r>
            <a:endParaRPr sz="1400">
              <a:solidFill>
                <a:srgbClr val="FFFFFF"/>
              </a:solidFill>
              <a:latin typeface="Arial"/>
              <a:ea typeface="Arial"/>
              <a:cs typeface="Arial"/>
              <a:sym typeface="Arial"/>
            </a:endParaRPr>
          </a:p>
          <a:p>
            <a:pPr marL="457200" lvl="0" indent="-317500" algn="l" rtl="0">
              <a:lnSpc>
                <a:spcPct val="100000"/>
              </a:lnSpc>
              <a:spcBef>
                <a:spcPts val="0"/>
              </a:spcBef>
              <a:spcAft>
                <a:spcPts val="0"/>
              </a:spcAft>
              <a:buClr>
                <a:srgbClr val="FFFFFF"/>
              </a:buClr>
              <a:buSzPts val="1400"/>
              <a:buFont typeface="Arial"/>
              <a:buChar char="●"/>
            </a:pPr>
            <a:r>
              <a:rPr lang="en-GB" sz="1400">
                <a:solidFill>
                  <a:srgbClr val="FFFFFF"/>
                </a:solidFill>
                <a:latin typeface="Arial"/>
                <a:ea typeface="Arial"/>
                <a:cs typeface="Arial"/>
                <a:sym typeface="Arial"/>
              </a:rPr>
              <a:t>3 years ago average points </a:t>
            </a:r>
            <a:endParaRPr sz="1400">
              <a:solidFill>
                <a:srgbClr val="FFFFFF"/>
              </a:solidFill>
              <a:latin typeface="Arial"/>
              <a:ea typeface="Arial"/>
              <a:cs typeface="Arial"/>
              <a:sym typeface="Arial"/>
            </a:endParaRPr>
          </a:p>
          <a:p>
            <a:pPr marL="457200" lvl="0" indent="-317500" algn="l" rtl="0">
              <a:lnSpc>
                <a:spcPct val="100000"/>
              </a:lnSpc>
              <a:spcBef>
                <a:spcPts val="0"/>
              </a:spcBef>
              <a:spcAft>
                <a:spcPts val="0"/>
              </a:spcAft>
              <a:buClr>
                <a:srgbClr val="FFFFFF"/>
              </a:buClr>
              <a:buSzPts val="1400"/>
              <a:buFont typeface="Arial"/>
              <a:buChar char="●"/>
            </a:pPr>
            <a:r>
              <a:rPr lang="en-GB" sz="1400">
                <a:solidFill>
                  <a:srgbClr val="FFFFFF"/>
                </a:solidFill>
                <a:latin typeface="Arial"/>
                <a:ea typeface="Arial"/>
                <a:cs typeface="Arial"/>
                <a:sym typeface="Arial"/>
              </a:rPr>
              <a:t>3 years ago average weighted points </a:t>
            </a:r>
            <a:endParaRPr sz="1400">
              <a:solidFill>
                <a:srgbClr val="FFFFFF"/>
              </a:solidFill>
              <a:latin typeface="Arial"/>
              <a:ea typeface="Arial"/>
              <a:cs typeface="Arial"/>
              <a:sym typeface="Arial"/>
            </a:endParaRPr>
          </a:p>
          <a:p>
            <a:pPr marL="457200" lvl="0" indent="-317500" algn="l" rtl="0">
              <a:lnSpc>
                <a:spcPct val="100000"/>
              </a:lnSpc>
              <a:spcBef>
                <a:spcPts val="0"/>
              </a:spcBef>
              <a:spcAft>
                <a:spcPts val="0"/>
              </a:spcAft>
              <a:buClr>
                <a:srgbClr val="FFFFFF"/>
              </a:buClr>
              <a:buSzPts val="1400"/>
              <a:buFont typeface="Arial"/>
              <a:buChar char="●"/>
            </a:pPr>
            <a:r>
              <a:rPr lang="en-GB" sz="1400">
                <a:solidFill>
                  <a:srgbClr val="FFFFFF"/>
                </a:solidFill>
                <a:latin typeface="Arial"/>
                <a:ea typeface="Arial"/>
                <a:cs typeface="Arial"/>
                <a:sym typeface="Arial"/>
              </a:rPr>
              <a:t>Confederation </a:t>
            </a:r>
            <a:endParaRPr sz="1400">
              <a:solidFill>
                <a:srgbClr val="FFFFFF"/>
              </a:solidFill>
              <a:latin typeface="Arial"/>
              <a:ea typeface="Arial"/>
              <a:cs typeface="Arial"/>
              <a:sym typeface="Arial"/>
            </a:endParaRPr>
          </a:p>
          <a:p>
            <a:pPr marL="457200" lvl="0" indent="-317500" algn="l" rtl="0">
              <a:lnSpc>
                <a:spcPct val="100000"/>
              </a:lnSpc>
              <a:spcBef>
                <a:spcPts val="0"/>
              </a:spcBef>
              <a:spcAft>
                <a:spcPts val="0"/>
              </a:spcAft>
              <a:buClr>
                <a:srgbClr val="FFFFFF"/>
              </a:buClr>
              <a:buSzPts val="1400"/>
              <a:buFont typeface="Arial"/>
              <a:buChar char="●"/>
            </a:pPr>
            <a:r>
              <a:rPr lang="en-GB" sz="1400">
                <a:solidFill>
                  <a:srgbClr val="FFFFFF"/>
                </a:solidFill>
                <a:latin typeface="Arial"/>
                <a:ea typeface="Arial"/>
                <a:cs typeface="Arial"/>
                <a:sym typeface="Arial"/>
              </a:rPr>
              <a:t>Date ranking was taken</a:t>
            </a:r>
            <a:endParaRPr sz="1400">
              <a:solidFill>
                <a:srgbClr val="FFFFFF"/>
              </a:solidFill>
              <a:latin typeface="Arial"/>
              <a:ea typeface="Arial"/>
              <a:cs typeface="Arial"/>
              <a:sym typeface="Arial"/>
            </a:endParaRPr>
          </a:p>
          <a:p>
            <a:pPr marL="0" lvl="0" indent="0" algn="l" rtl="0">
              <a:spcBef>
                <a:spcPts val="0"/>
              </a:spcBef>
              <a:spcAft>
                <a:spcPts val="1600"/>
              </a:spcAft>
              <a:buNone/>
            </a:pPr>
            <a:endParaRPr>
              <a:solidFill>
                <a:srgbClr val="FFFFFF"/>
              </a:solidFill>
            </a:endParaRPr>
          </a:p>
        </p:txBody>
      </p:sp>
      <p:sp>
        <p:nvSpPr>
          <p:cNvPr id="243" name="Google Shape;243;p19"/>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244" name="Google Shape;244;p19"/>
          <p:cNvSpPr txBox="1">
            <a:spLocks noGrp="1"/>
          </p:cNvSpPr>
          <p:nvPr>
            <p:ph type="body" idx="1"/>
          </p:nvPr>
        </p:nvSpPr>
        <p:spPr>
          <a:xfrm>
            <a:off x="5379475" y="2036213"/>
            <a:ext cx="3480300" cy="808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400">
              <a:solidFill>
                <a:srgbClr val="FFFFFF"/>
              </a:solidFill>
              <a:latin typeface="Arial"/>
              <a:ea typeface="Arial"/>
              <a:cs typeface="Arial"/>
              <a:sym typeface="Arial"/>
            </a:endParaRPr>
          </a:p>
          <a:p>
            <a:pPr marL="0" lvl="0" indent="0" algn="l" rtl="0">
              <a:lnSpc>
                <a:spcPct val="100000"/>
              </a:lnSpc>
              <a:spcBef>
                <a:spcPts val="0"/>
              </a:spcBef>
              <a:spcAft>
                <a:spcPts val="0"/>
              </a:spcAft>
              <a:buNone/>
            </a:pPr>
            <a:r>
              <a:rPr lang="en-GB" sz="1400">
                <a:solidFill>
                  <a:srgbClr val="FFFFFF"/>
                </a:solidFill>
                <a:latin typeface="Arial"/>
                <a:ea typeface="Arial"/>
                <a:cs typeface="Arial"/>
                <a:sym typeface="Arial"/>
              </a:rPr>
              <a:t>The data set gives a statistic overview of each international teams performance from 2014- 2018</a:t>
            </a:r>
            <a:endParaRPr>
              <a:solidFill>
                <a:srgbClr val="FFFFFF"/>
              </a:solidFill>
            </a:endParaRPr>
          </a:p>
        </p:txBody>
      </p:sp>
      <p:sp>
        <p:nvSpPr>
          <p:cNvPr id="245" name="Google Shape;245;p19"/>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0"/>
          <p:cNvSpPr txBox="1">
            <a:spLocks noGrp="1"/>
          </p:cNvSpPr>
          <p:nvPr>
            <p:ph type="title"/>
          </p:nvPr>
        </p:nvSpPr>
        <p:spPr>
          <a:xfrm>
            <a:off x="1297500" y="13480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GB" sz="1400">
                <a:latin typeface="Lato"/>
                <a:ea typeface="Lato"/>
                <a:cs typeface="Lato"/>
                <a:sym typeface="Lato"/>
              </a:rPr>
              <a:t>Data Processing and Cleaning</a:t>
            </a:r>
            <a:endParaRPr sz="1400">
              <a:latin typeface="Lato"/>
              <a:ea typeface="Lato"/>
              <a:cs typeface="Lato"/>
              <a:sym typeface="Lato"/>
            </a:endParaRPr>
          </a:p>
          <a:p>
            <a:pPr marL="0" lvl="0" indent="0" algn="l" rtl="0">
              <a:spcBef>
                <a:spcPts val="0"/>
              </a:spcBef>
              <a:spcAft>
                <a:spcPts val="0"/>
              </a:spcAft>
              <a:buNone/>
            </a:pPr>
            <a:endParaRPr sz="1400">
              <a:latin typeface="Lato"/>
              <a:ea typeface="Lato"/>
              <a:cs typeface="Lato"/>
              <a:sym typeface="Lato"/>
            </a:endParaRPr>
          </a:p>
          <a:p>
            <a:pPr marL="0" lvl="0" indent="0" algn="l" rtl="0">
              <a:spcBef>
                <a:spcPts val="0"/>
              </a:spcBef>
              <a:spcAft>
                <a:spcPts val="0"/>
              </a:spcAft>
              <a:buClr>
                <a:srgbClr val="000000"/>
              </a:buClr>
              <a:buSzPts val="1100"/>
              <a:buFont typeface="Arial"/>
              <a:buNone/>
            </a:pPr>
            <a:r>
              <a:rPr lang="en-GB" sz="1400">
                <a:latin typeface="Lato"/>
                <a:ea typeface="Lato"/>
                <a:cs typeface="Lato"/>
                <a:sym typeface="Lato"/>
              </a:rPr>
              <a:t>Interpolation of Values</a:t>
            </a:r>
            <a:endParaRPr sz="1400">
              <a:latin typeface="Lato"/>
              <a:ea typeface="Lato"/>
              <a:cs typeface="Lato"/>
              <a:sym typeface="Lato"/>
            </a:endParaRPr>
          </a:p>
          <a:p>
            <a:pPr marL="0" marR="53975" lvl="0" indent="0" algn="l" rtl="0">
              <a:lnSpc>
                <a:spcPct val="119800"/>
              </a:lnSpc>
              <a:spcBef>
                <a:spcPts val="930"/>
              </a:spcBef>
              <a:spcAft>
                <a:spcPts val="0"/>
              </a:spcAft>
              <a:buClr>
                <a:srgbClr val="000000"/>
              </a:buClr>
              <a:buSzPts val="1100"/>
              <a:buFont typeface="Arial"/>
              <a:buNone/>
            </a:pPr>
            <a:r>
              <a:rPr lang="en-GB" sz="1400">
                <a:latin typeface="Arial"/>
                <a:ea typeface="Arial"/>
                <a:cs typeface="Arial"/>
                <a:sym typeface="Arial"/>
              </a:rPr>
              <a:t>In interpolation, the missing value of a specific row is ”inferred” from the values of the previous and next years. This method is iterated throughout the data set rows replacing if and any missing values that the algorithm encounters in the data set</a:t>
            </a:r>
            <a:endParaRPr sz="1400">
              <a:latin typeface="Arial"/>
              <a:ea typeface="Arial"/>
              <a:cs typeface="Arial"/>
              <a:sym typeface="Arial"/>
            </a:endParaRPr>
          </a:p>
          <a:p>
            <a:pPr marL="0" marR="53975" lvl="0" indent="0" algn="l" rtl="0">
              <a:lnSpc>
                <a:spcPct val="119800"/>
              </a:lnSpc>
              <a:spcBef>
                <a:spcPts val="930"/>
              </a:spcBef>
              <a:spcAft>
                <a:spcPts val="0"/>
              </a:spcAft>
              <a:buClr>
                <a:srgbClr val="000000"/>
              </a:buClr>
              <a:buSzPts val="1100"/>
              <a:buFont typeface="Arial"/>
              <a:buNone/>
            </a:pPr>
            <a:r>
              <a:rPr lang="en-GB" sz="1400">
                <a:latin typeface="Arial"/>
                <a:ea typeface="Arial"/>
                <a:cs typeface="Arial"/>
                <a:sym typeface="Arial"/>
              </a:rPr>
              <a:t>Categorical Cleaning</a:t>
            </a:r>
            <a:endParaRPr sz="1400">
              <a:latin typeface="Arial"/>
              <a:ea typeface="Arial"/>
              <a:cs typeface="Arial"/>
              <a:sym typeface="Arial"/>
            </a:endParaRPr>
          </a:p>
          <a:p>
            <a:pPr marL="0" marR="53975" lvl="0" indent="0" algn="l" rtl="0">
              <a:lnSpc>
                <a:spcPct val="119800"/>
              </a:lnSpc>
              <a:spcBef>
                <a:spcPts val="930"/>
              </a:spcBef>
              <a:spcAft>
                <a:spcPts val="0"/>
              </a:spcAft>
              <a:buNone/>
            </a:pPr>
            <a:r>
              <a:rPr lang="en-GB" sz="1400">
                <a:latin typeface="Arial"/>
                <a:ea typeface="Arial"/>
                <a:cs typeface="Arial"/>
                <a:sym typeface="Arial"/>
              </a:rPr>
              <a:t>In categorical cleaning, some values of the dataset exhibit null behavior or give NaN values which are extracted by cleaning to be the values of the row above or below (in our cases above), making the data freely available to make further computations on.</a:t>
            </a:r>
            <a:endParaRPr sz="1400">
              <a:latin typeface="Arial"/>
              <a:ea typeface="Arial"/>
              <a:cs typeface="Arial"/>
              <a:sym typeface="Arial"/>
            </a:endParaRPr>
          </a:p>
          <a:p>
            <a:pPr marL="0" lvl="0" indent="0" algn="l" rtl="0">
              <a:spcBef>
                <a:spcPts val="0"/>
              </a:spcBef>
              <a:spcAft>
                <a:spcPts val="0"/>
              </a:spcAft>
              <a:buNone/>
            </a:pPr>
            <a:endParaRPr sz="1400"/>
          </a:p>
          <a:p>
            <a:pPr marL="0" lvl="0" indent="0" algn="l" rtl="0">
              <a:spcBef>
                <a:spcPts val="0"/>
              </a:spcBef>
              <a:spcAft>
                <a:spcPts val="0"/>
              </a:spcAft>
              <a:buNone/>
            </a:pPr>
            <a:r>
              <a:rPr lang="en-GB" sz="1400"/>
              <a:t>Replacing with Central Tendencies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GB" sz="1400">
                <a:latin typeface="Arial"/>
                <a:ea typeface="Arial"/>
                <a:cs typeface="Arial"/>
                <a:sym typeface="Arial"/>
              </a:rPr>
              <a:t>Sometimes, the numerical data is missing in large quantities, but the data around it may or may not be near the central tendencies of their respective columns. A valid cleaning could be done where we replace these missing values with the mean or median, which gives a good approximation of what that data might look like if the data given is to some extent close to its neighbouring values</a:t>
            </a:r>
            <a:endParaRPr sz="1400">
              <a:latin typeface="Lato"/>
              <a:ea typeface="Lato"/>
              <a:cs typeface="Lato"/>
              <a:sym typeface="Lato"/>
            </a:endParaRPr>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marR="53975" lvl="0" indent="0" algn="l" rtl="0">
              <a:lnSpc>
                <a:spcPct val="119800"/>
              </a:lnSpc>
              <a:spcBef>
                <a:spcPts val="930"/>
              </a:spcBef>
              <a:spcAft>
                <a:spcPts val="0"/>
              </a:spcAft>
              <a:buClr>
                <a:srgbClr val="000000"/>
              </a:buClr>
              <a:buSzPts val="1100"/>
              <a:buFont typeface="Arial"/>
              <a:buNone/>
            </a:pPr>
            <a:endParaRPr sz="1400">
              <a:latin typeface="Arial"/>
              <a:ea typeface="Arial"/>
              <a:cs typeface="Arial"/>
              <a:sym typeface="Arial"/>
            </a:endParaRPr>
          </a:p>
          <a:p>
            <a:pPr marL="0" marR="53975" lvl="0" indent="0" algn="l" rtl="0">
              <a:lnSpc>
                <a:spcPct val="119800"/>
              </a:lnSpc>
              <a:spcBef>
                <a:spcPts val="930"/>
              </a:spcBef>
              <a:spcAft>
                <a:spcPts val="0"/>
              </a:spcAft>
              <a:buClr>
                <a:srgbClr val="000000"/>
              </a:buClr>
              <a:buSzPts val="1100"/>
              <a:buFont typeface="Arial"/>
              <a:buNone/>
            </a:pPr>
            <a:endParaRPr sz="1400">
              <a:latin typeface="Arial"/>
              <a:ea typeface="Arial"/>
              <a:cs typeface="Arial"/>
              <a:sym typeface="Arial"/>
            </a:endParaRPr>
          </a:p>
          <a:p>
            <a:pPr marL="0" marR="53975" lvl="0" indent="0" algn="l" rtl="0">
              <a:lnSpc>
                <a:spcPct val="119800"/>
              </a:lnSpc>
              <a:spcBef>
                <a:spcPts val="930"/>
              </a:spcBef>
              <a:spcAft>
                <a:spcPts val="0"/>
              </a:spcAft>
              <a:buClr>
                <a:srgbClr val="000000"/>
              </a:buClr>
              <a:buSzPts val="1100"/>
              <a:buFont typeface="Arial"/>
              <a:buNone/>
            </a:pPr>
            <a:endParaRPr sz="1400">
              <a:latin typeface="Arial"/>
              <a:ea typeface="Arial"/>
              <a:cs typeface="Arial"/>
              <a:sym typeface="Arial"/>
            </a:endParaRPr>
          </a:p>
          <a:p>
            <a:pPr marL="0" lvl="0" indent="0" algn="l" rtl="0">
              <a:spcBef>
                <a:spcPts val="0"/>
              </a:spcBef>
              <a:spcAft>
                <a:spcPts val="0"/>
              </a:spcAft>
              <a:buNone/>
            </a:pPr>
            <a:endParaRPr sz="14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1"/>
          <p:cNvSpPr txBox="1"/>
          <p:nvPr/>
        </p:nvSpPr>
        <p:spPr>
          <a:xfrm>
            <a:off x="1242025" y="317750"/>
            <a:ext cx="8536200" cy="70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a:solidFill>
                  <a:srgbClr val="FFFFFF"/>
                </a:solidFill>
              </a:rPr>
              <a:t>Analysis and Inferences</a:t>
            </a:r>
            <a:endParaRPr sz="3000">
              <a:solidFill>
                <a:srgbClr val="FFFFFF"/>
              </a:solidFill>
            </a:endParaRPr>
          </a:p>
          <a:p>
            <a:pPr marL="0" lvl="0" indent="0" algn="l" rtl="0">
              <a:spcBef>
                <a:spcPts val="0"/>
              </a:spcBef>
              <a:spcAft>
                <a:spcPts val="0"/>
              </a:spcAft>
              <a:buNone/>
            </a:pPr>
            <a:endParaRPr sz="3000">
              <a:solidFill>
                <a:srgbClr val="FFFFFF"/>
              </a:solidFill>
            </a:endParaRPr>
          </a:p>
          <a:p>
            <a:pPr marL="0" lvl="0" indent="0" algn="l" rtl="0">
              <a:spcBef>
                <a:spcPts val="0"/>
              </a:spcBef>
              <a:spcAft>
                <a:spcPts val="0"/>
              </a:spcAft>
              <a:buNone/>
            </a:pPr>
            <a:r>
              <a:rPr lang="en-GB" sz="3000">
                <a:solidFill>
                  <a:srgbClr val="FFFFFF"/>
                </a:solidFill>
              </a:rPr>
              <a:t>	      Total Points versus Teams</a:t>
            </a:r>
            <a:endParaRPr sz="3000">
              <a:solidFill>
                <a:srgbClr val="FFFFFF"/>
              </a:solidFill>
            </a:endParaRPr>
          </a:p>
          <a:p>
            <a:pPr marL="0" lvl="0" indent="0" algn="l" rtl="0">
              <a:spcBef>
                <a:spcPts val="0"/>
              </a:spcBef>
              <a:spcAft>
                <a:spcPts val="0"/>
              </a:spcAft>
              <a:buNone/>
            </a:pPr>
            <a:endParaRPr sz="3000">
              <a:solidFill>
                <a:srgbClr val="FFFFFF"/>
              </a:solidFill>
            </a:endParaRPr>
          </a:p>
        </p:txBody>
      </p:sp>
      <p:pic>
        <p:nvPicPr>
          <p:cNvPr id="256" name="Google Shape;256;p21"/>
          <p:cNvPicPr preferRelativeResize="0"/>
          <p:nvPr/>
        </p:nvPicPr>
        <p:blipFill>
          <a:blip r:embed="rId3">
            <a:alphaModFix/>
          </a:blip>
          <a:stretch>
            <a:fillRect/>
          </a:stretch>
        </p:blipFill>
        <p:spPr>
          <a:xfrm>
            <a:off x="2819300" y="2160025"/>
            <a:ext cx="3356649" cy="2164224"/>
          </a:xfrm>
          <a:prstGeom prst="rect">
            <a:avLst/>
          </a:prstGeom>
          <a:noFill/>
          <a:ln>
            <a:noFill/>
          </a:ln>
        </p:spPr>
      </p:pic>
      <p:sp>
        <p:nvSpPr>
          <p:cNvPr id="257" name="Google Shape;257;p21"/>
          <p:cNvSpPr txBox="1"/>
          <p:nvPr/>
        </p:nvSpPr>
        <p:spPr>
          <a:xfrm>
            <a:off x="115825" y="4074150"/>
            <a:ext cx="8868900" cy="98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2"/>
          <p:cNvSpPr txBox="1">
            <a:spLocks noGrp="1"/>
          </p:cNvSpPr>
          <p:nvPr>
            <p:ph type="body" idx="1"/>
          </p:nvPr>
        </p:nvSpPr>
        <p:spPr>
          <a:xfrm>
            <a:off x="584125" y="1776975"/>
            <a:ext cx="8059800" cy="2549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400" b="1">
                <a:solidFill>
                  <a:srgbClr val="FFFFFF"/>
                </a:solidFill>
                <a:latin typeface="Arial"/>
                <a:ea typeface="Arial"/>
                <a:cs typeface="Arial"/>
                <a:sym typeface="Arial"/>
              </a:rPr>
              <a:t>Difference in Total Points of the Top Two Teams</a:t>
            </a:r>
            <a:endParaRPr sz="1400" b="1">
              <a:solidFill>
                <a:srgbClr val="FFFFFF"/>
              </a:solidFill>
              <a:latin typeface="Arial"/>
              <a:ea typeface="Arial"/>
              <a:cs typeface="Arial"/>
              <a:sym typeface="Arial"/>
            </a:endParaRPr>
          </a:p>
          <a:p>
            <a:pPr marL="0" lvl="0" indent="0" algn="l" rtl="0">
              <a:lnSpc>
                <a:spcPct val="100000"/>
              </a:lnSpc>
              <a:spcBef>
                <a:spcPts val="0"/>
              </a:spcBef>
              <a:spcAft>
                <a:spcPts val="0"/>
              </a:spcAft>
              <a:buNone/>
            </a:pPr>
            <a:r>
              <a:rPr lang="en-GB" sz="1400">
                <a:solidFill>
                  <a:srgbClr val="FFFFFF"/>
                </a:solidFill>
                <a:latin typeface="Arial"/>
                <a:ea typeface="Arial"/>
                <a:cs typeface="Arial"/>
                <a:sym typeface="Arial"/>
              </a:rPr>
              <a:t> As the graph shows, the inferences drawn could be the magnitude by which Germany leads the rest of the teams, with Brazil, at second, far behind.</a:t>
            </a:r>
            <a:endParaRPr sz="1400">
              <a:solidFill>
                <a:srgbClr val="FFFFFF"/>
              </a:solidFill>
              <a:latin typeface="Arial"/>
              <a:ea typeface="Arial"/>
              <a:cs typeface="Arial"/>
              <a:sym typeface="Arial"/>
            </a:endParaRPr>
          </a:p>
          <a:p>
            <a:pPr marL="0" lvl="0" indent="0" algn="l" rtl="0">
              <a:lnSpc>
                <a:spcPct val="100000"/>
              </a:lnSpc>
              <a:spcBef>
                <a:spcPts val="0"/>
              </a:spcBef>
              <a:spcAft>
                <a:spcPts val="0"/>
              </a:spcAft>
              <a:buNone/>
            </a:pPr>
            <a:endParaRPr sz="1400" b="1">
              <a:solidFill>
                <a:srgbClr val="FFFFFF"/>
              </a:solidFill>
              <a:latin typeface="Arial"/>
              <a:ea typeface="Arial"/>
              <a:cs typeface="Arial"/>
              <a:sym typeface="Arial"/>
            </a:endParaRPr>
          </a:p>
          <a:p>
            <a:pPr marL="0" lvl="0" indent="0" algn="l" rtl="0">
              <a:lnSpc>
                <a:spcPct val="100000"/>
              </a:lnSpc>
              <a:spcBef>
                <a:spcPts val="0"/>
              </a:spcBef>
              <a:spcAft>
                <a:spcPts val="0"/>
              </a:spcAft>
              <a:buNone/>
            </a:pPr>
            <a:r>
              <a:rPr lang="en-GB" sz="1400" b="1">
                <a:solidFill>
                  <a:srgbClr val="FFFFFF"/>
                </a:solidFill>
                <a:latin typeface="Arial"/>
                <a:ea typeface="Arial"/>
                <a:cs typeface="Arial"/>
                <a:sym typeface="Arial"/>
              </a:rPr>
              <a:t>The Mid Tier Trends</a:t>
            </a:r>
            <a:endParaRPr sz="1400" b="1">
              <a:solidFill>
                <a:srgbClr val="FFFFFF"/>
              </a:solidFill>
              <a:latin typeface="Arial"/>
              <a:ea typeface="Arial"/>
              <a:cs typeface="Arial"/>
              <a:sym typeface="Arial"/>
            </a:endParaRPr>
          </a:p>
          <a:p>
            <a:pPr marL="0" lvl="0" indent="0" algn="l" rtl="0">
              <a:lnSpc>
                <a:spcPct val="100000"/>
              </a:lnSpc>
              <a:spcBef>
                <a:spcPts val="0"/>
              </a:spcBef>
              <a:spcAft>
                <a:spcPts val="0"/>
              </a:spcAft>
              <a:buNone/>
            </a:pPr>
            <a:r>
              <a:rPr lang="en-GB" sz="1400">
                <a:solidFill>
                  <a:srgbClr val="FFFFFF"/>
                </a:solidFill>
                <a:latin typeface="Arial"/>
                <a:ea typeface="Arial"/>
                <a:cs typeface="Arial"/>
                <a:sym typeface="Arial"/>
              </a:rPr>
              <a:t> The teams from the 3rd to 10th position have almost the same total points and are not entirely distinguishable in their performance from their members</a:t>
            </a:r>
            <a:r>
              <a:rPr lang="en-GB" sz="2400">
                <a:solidFill>
                  <a:srgbClr val="FFFFFF"/>
                </a:solidFill>
                <a:latin typeface="Arial"/>
                <a:ea typeface="Arial"/>
                <a:cs typeface="Arial"/>
                <a:sym typeface="Arial"/>
              </a:rPr>
              <a:t>.</a:t>
            </a:r>
            <a:endParaRPr sz="2400">
              <a:solidFill>
                <a:srgbClr val="FFFFFF"/>
              </a:solidFill>
              <a:latin typeface="Arial"/>
              <a:ea typeface="Arial"/>
              <a:cs typeface="Arial"/>
              <a:sym typeface="Arial"/>
            </a:endParaRPr>
          </a:p>
          <a:p>
            <a:pPr marL="0" lvl="0" indent="0" algn="l" rtl="0">
              <a:lnSpc>
                <a:spcPct val="100000"/>
              </a:lnSpc>
              <a:spcBef>
                <a:spcPts val="0"/>
              </a:spcBef>
              <a:spcAft>
                <a:spcPts val="0"/>
              </a:spcAft>
              <a:buNone/>
            </a:pPr>
            <a:endParaRPr sz="2400">
              <a:solidFill>
                <a:srgbClr val="FFFFFF"/>
              </a:solidFill>
              <a:latin typeface="Arial"/>
              <a:ea typeface="Arial"/>
              <a:cs typeface="Arial"/>
              <a:sym typeface="Arial"/>
            </a:endParaRPr>
          </a:p>
          <a:p>
            <a:pPr marL="0" lvl="0" indent="0" algn="l" rtl="0">
              <a:lnSpc>
                <a:spcPct val="100000"/>
              </a:lnSpc>
              <a:spcBef>
                <a:spcPts val="0"/>
              </a:spcBef>
              <a:spcAft>
                <a:spcPts val="0"/>
              </a:spcAft>
              <a:buNone/>
            </a:pPr>
            <a:endParaRPr sz="1800" b="1">
              <a:solidFill>
                <a:srgbClr val="FFFFF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23"/>
          <p:cNvPicPr preferRelativeResize="0"/>
          <p:nvPr/>
        </p:nvPicPr>
        <p:blipFill>
          <a:blip r:embed="rId3">
            <a:alphaModFix/>
          </a:blip>
          <a:stretch>
            <a:fillRect/>
          </a:stretch>
        </p:blipFill>
        <p:spPr>
          <a:xfrm>
            <a:off x="2794555" y="183850"/>
            <a:ext cx="2640076" cy="1869500"/>
          </a:xfrm>
          <a:prstGeom prst="rect">
            <a:avLst/>
          </a:prstGeom>
          <a:noFill/>
          <a:ln>
            <a:noFill/>
          </a:ln>
        </p:spPr>
      </p:pic>
      <p:sp>
        <p:nvSpPr>
          <p:cNvPr id="268" name="Google Shape;268;p23"/>
          <p:cNvSpPr txBox="1"/>
          <p:nvPr/>
        </p:nvSpPr>
        <p:spPr>
          <a:xfrm>
            <a:off x="112200" y="1987400"/>
            <a:ext cx="8919600" cy="282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GB" sz="2400" b="1">
                <a:solidFill>
                  <a:schemeClr val="lt1"/>
                </a:solidFill>
              </a:rPr>
              <a:t>Rank Distributions - Total Average Points versus Number of Teams</a:t>
            </a:r>
            <a:endParaRPr sz="2400" b="1">
              <a:solidFill>
                <a:schemeClr val="lt1"/>
              </a:solidFill>
            </a:endParaRPr>
          </a:p>
          <a:p>
            <a:pPr marL="0" lvl="0" indent="0" algn="l" rtl="0">
              <a:spcBef>
                <a:spcPts val="0"/>
              </a:spcBef>
              <a:spcAft>
                <a:spcPts val="0"/>
              </a:spcAft>
              <a:buClr>
                <a:srgbClr val="000000"/>
              </a:buClr>
              <a:buSzPts val="1100"/>
              <a:buFont typeface="Arial"/>
              <a:buNone/>
            </a:pPr>
            <a:endParaRPr sz="1800" b="1">
              <a:solidFill>
                <a:schemeClr val="lt1"/>
              </a:solidFill>
            </a:endParaRPr>
          </a:p>
          <a:p>
            <a:pPr marL="0" lvl="0" indent="0" algn="l" rtl="0">
              <a:spcBef>
                <a:spcPts val="0"/>
              </a:spcBef>
              <a:spcAft>
                <a:spcPts val="0"/>
              </a:spcAft>
              <a:buClr>
                <a:srgbClr val="000000"/>
              </a:buClr>
              <a:buSzPts val="1100"/>
              <a:buFont typeface="Arial"/>
              <a:buNone/>
            </a:pPr>
            <a:r>
              <a:rPr lang="en-GB" b="1">
                <a:solidFill>
                  <a:schemeClr val="lt1"/>
                </a:solidFill>
              </a:rPr>
              <a:t>Heavy Outliers</a:t>
            </a:r>
            <a:endParaRPr b="1">
              <a:solidFill>
                <a:schemeClr val="lt1"/>
              </a:solidFill>
            </a:endParaRPr>
          </a:p>
          <a:p>
            <a:pPr marL="0" lvl="0" indent="0" algn="l" rtl="0">
              <a:spcBef>
                <a:spcPts val="0"/>
              </a:spcBef>
              <a:spcAft>
                <a:spcPts val="0"/>
              </a:spcAft>
              <a:buClr>
                <a:srgbClr val="000000"/>
              </a:buClr>
              <a:buSzPts val="1100"/>
              <a:buFont typeface="Arial"/>
              <a:buNone/>
            </a:pPr>
            <a:r>
              <a:rPr lang="en-GB">
                <a:solidFill>
                  <a:schemeClr val="lt1"/>
                </a:solidFill>
              </a:rPr>
              <a:t>The boxplots of average points per year for five years versus the teams playing in that year is that the top tier teams are, in terms of net point gain, giving a much higher performance than that of the average performance per year. </a:t>
            </a:r>
            <a:endParaRPr>
              <a:solidFill>
                <a:schemeClr val="lt1"/>
              </a:solidFill>
            </a:endParaRPr>
          </a:p>
          <a:p>
            <a:pPr marL="0" lvl="0" indent="0" algn="l" rtl="0">
              <a:spcBef>
                <a:spcPts val="0"/>
              </a:spcBef>
              <a:spcAft>
                <a:spcPts val="0"/>
              </a:spcAft>
              <a:buClr>
                <a:srgbClr val="000000"/>
              </a:buClr>
              <a:buSzPts val="1100"/>
              <a:buFont typeface="Arial"/>
              <a:buNone/>
            </a:pPr>
            <a:endParaRPr sz="1800" b="1">
              <a:solidFill>
                <a:schemeClr val="lt1"/>
              </a:solidFill>
            </a:endParaRPr>
          </a:p>
          <a:p>
            <a:pPr marL="0" lvl="0" indent="0" algn="l" rtl="0">
              <a:spcBef>
                <a:spcPts val="0"/>
              </a:spcBef>
              <a:spcAft>
                <a:spcPts val="0"/>
              </a:spcAft>
              <a:buNone/>
            </a:pPr>
            <a:r>
              <a:rPr lang="en-GB" b="1">
                <a:solidFill>
                  <a:srgbClr val="FFFFFF"/>
                </a:solidFill>
              </a:rPr>
              <a:t>Negative Mean</a:t>
            </a:r>
            <a:endParaRPr b="1">
              <a:solidFill>
                <a:srgbClr val="FFFFFF"/>
              </a:solidFill>
            </a:endParaRPr>
          </a:p>
          <a:p>
            <a:pPr marL="0" lvl="0" indent="0" algn="l" rtl="0">
              <a:spcBef>
                <a:spcPts val="0"/>
              </a:spcBef>
              <a:spcAft>
                <a:spcPts val="0"/>
              </a:spcAft>
              <a:buNone/>
            </a:pPr>
            <a:r>
              <a:rPr lang="en-GB">
                <a:solidFill>
                  <a:srgbClr val="FFFFFF"/>
                </a:solidFill>
              </a:rPr>
              <a:t>The middle and bottom tier teams are underperforming in comparison to the top tier teams, and have the mean point gain very low, skewing the mean value to a slight negative value. </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sz="2400" b="1">
              <a:solidFill>
                <a:srgbClr val="FFFFFF"/>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4"/>
          <p:cNvSpPr txBox="1">
            <a:spLocks noGrp="1"/>
          </p:cNvSpPr>
          <p:nvPr>
            <p:ph type="title"/>
          </p:nvPr>
        </p:nvSpPr>
        <p:spPr>
          <a:xfrm>
            <a:off x="1171700" y="393750"/>
            <a:ext cx="78513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Arial"/>
                <a:ea typeface="Arial"/>
                <a:cs typeface="Arial"/>
                <a:sym typeface="Arial"/>
              </a:rPr>
              <a:t>Rank - Average Statistics</a:t>
            </a:r>
            <a:endParaRPr b="1">
              <a:solidFill>
                <a:srgbClr val="FFFFFF"/>
              </a:solidFill>
              <a:latin typeface="Arial"/>
              <a:ea typeface="Arial"/>
              <a:cs typeface="Arial"/>
              <a:sym typeface="Arial"/>
            </a:endParaRPr>
          </a:p>
          <a:p>
            <a:pPr marL="0" lvl="0" indent="0" algn="l" rtl="0">
              <a:spcBef>
                <a:spcPts val="0"/>
              </a:spcBef>
              <a:spcAft>
                <a:spcPts val="0"/>
              </a:spcAft>
              <a:buNone/>
            </a:pPr>
            <a:r>
              <a:rPr lang="en-GB" sz="1400" b="1">
                <a:solidFill>
                  <a:srgbClr val="FFFFFF"/>
                </a:solidFill>
                <a:latin typeface="Arial"/>
                <a:ea typeface="Arial"/>
                <a:cs typeface="Arial"/>
                <a:sym typeface="Arial"/>
              </a:rPr>
              <a:t>Performance Statistics for the Top 10</a:t>
            </a:r>
            <a:endParaRPr sz="1400" b="1">
              <a:solidFill>
                <a:srgbClr val="FFFFFF"/>
              </a:solidFill>
              <a:latin typeface="Arial"/>
              <a:ea typeface="Arial"/>
              <a:cs typeface="Arial"/>
              <a:sym typeface="Arial"/>
            </a:endParaRPr>
          </a:p>
          <a:p>
            <a:pPr marL="0" lvl="0" indent="0" algn="l" rtl="0">
              <a:spcBef>
                <a:spcPts val="0"/>
              </a:spcBef>
              <a:spcAft>
                <a:spcPts val="0"/>
              </a:spcAft>
              <a:buNone/>
            </a:pPr>
            <a:r>
              <a:rPr lang="en-GB" sz="1400">
                <a:solidFill>
                  <a:srgbClr val="FFFFFF"/>
                </a:solidFill>
                <a:latin typeface="Arial"/>
                <a:ea typeface="Arial"/>
                <a:cs typeface="Arial"/>
                <a:sym typeface="Arial"/>
              </a:rPr>
              <a:t>The first ranked team’s performance proves to be significantly better than the neighbouring ranks. But, the graph shows how the second team’s performance is lesser than the subsequent team’s performance, indicating a rank change possibility in the next year.</a:t>
            </a:r>
            <a:endParaRPr sz="1400">
              <a:solidFill>
                <a:srgbClr val="FFFFFF"/>
              </a:solidFill>
              <a:latin typeface="Arial"/>
              <a:ea typeface="Arial"/>
              <a:cs typeface="Arial"/>
              <a:sym typeface="Arial"/>
            </a:endParaRPr>
          </a:p>
          <a:p>
            <a:pPr marL="0" lvl="0" indent="0" algn="l" rtl="0">
              <a:spcBef>
                <a:spcPts val="0"/>
              </a:spcBef>
              <a:spcAft>
                <a:spcPts val="0"/>
              </a:spcAft>
              <a:buNone/>
            </a:pPr>
            <a:endParaRPr/>
          </a:p>
        </p:txBody>
      </p:sp>
      <p:pic>
        <p:nvPicPr>
          <p:cNvPr id="274" name="Google Shape;274;p24"/>
          <p:cNvPicPr preferRelativeResize="0"/>
          <p:nvPr/>
        </p:nvPicPr>
        <p:blipFill>
          <a:blip r:embed="rId3">
            <a:alphaModFix/>
          </a:blip>
          <a:stretch>
            <a:fillRect/>
          </a:stretch>
        </p:blipFill>
        <p:spPr>
          <a:xfrm>
            <a:off x="2761525" y="2040050"/>
            <a:ext cx="3483449" cy="2347975"/>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5"/>
          <p:cNvSpPr txBox="1">
            <a:spLocks noGrp="1"/>
          </p:cNvSpPr>
          <p:nvPr>
            <p:ph type="title"/>
          </p:nvPr>
        </p:nvSpPr>
        <p:spPr>
          <a:xfrm>
            <a:off x="1297500" y="393750"/>
            <a:ext cx="7038900" cy="4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Arial"/>
                <a:ea typeface="Arial"/>
                <a:cs typeface="Arial"/>
                <a:sym typeface="Arial"/>
              </a:rPr>
              <a:t>Performance Trends	</a:t>
            </a:r>
            <a:endParaRPr>
              <a:solidFill>
                <a:srgbClr val="FFFFFF"/>
              </a:solidFill>
            </a:endParaRPr>
          </a:p>
        </p:txBody>
      </p:sp>
      <p:pic>
        <p:nvPicPr>
          <p:cNvPr id="280" name="Google Shape;280;p25"/>
          <p:cNvPicPr preferRelativeResize="0"/>
          <p:nvPr/>
        </p:nvPicPr>
        <p:blipFill>
          <a:blip r:embed="rId3">
            <a:alphaModFix/>
          </a:blip>
          <a:stretch>
            <a:fillRect/>
          </a:stretch>
        </p:blipFill>
        <p:spPr>
          <a:xfrm>
            <a:off x="3051425" y="845550"/>
            <a:ext cx="3338499" cy="2325224"/>
          </a:xfrm>
          <a:prstGeom prst="rect">
            <a:avLst/>
          </a:prstGeom>
          <a:noFill/>
          <a:ln>
            <a:noFill/>
          </a:ln>
        </p:spPr>
      </p:pic>
      <p:sp>
        <p:nvSpPr>
          <p:cNvPr id="281" name="Google Shape;281;p25"/>
          <p:cNvSpPr txBox="1"/>
          <p:nvPr/>
        </p:nvSpPr>
        <p:spPr>
          <a:xfrm>
            <a:off x="193275" y="3345950"/>
            <a:ext cx="8950800" cy="17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Drawing vertical lines for each team gives a brief trend capture for a team over the two years. Here, the green line represents the points gained in 2018 and the orange line the points gained in 2017. The graph infers a increase in performance for Germany, Brazil, Switzerland, France and Poland. The rest have depreciated in performance. </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sz="1800" b="1">
              <a:solidFill>
                <a:srgbClr val="FFFFFF"/>
              </a:solidFill>
            </a:endParaRPr>
          </a:p>
          <a:p>
            <a:pPr marL="0" lvl="0" indent="0" algn="l" rtl="0">
              <a:spcBef>
                <a:spcPts val="0"/>
              </a:spcBef>
              <a:spcAft>
                <a:spcPts val="0"/>
              </a:spcAft>
              <a:buNone/>
            </a:pPr>
            <a:endParaRPr sz="1800" b="1">
              <a:solidFill>
                <a:srgbClr val="FFFFFF"/>
              </a:solidFill>
            </a:endParaRPr>
          </a:p>
          <a:p>
            <a:pPr marL="0" lvl="0" indent="0" algn="l" rtl="0">
              <a:spcBef>
                <a:spcPts val="0"/>
              </a:spcBef>
              <a:spcAft>
                <a:spcPts val="0"/>
              </a:spcAft>
              <a:buNone/>
            </a:pPr>
            <a:endParaRPr>
              <a:solidFill>
                <a:srgbClr val="FFFFFF"/>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TotalTime>
  <Words>992</Words>
  <Application>Microsoft Office PowerPoint</Application>
  <PresentationFormat>On-screen Show (16:9)</PresentationFormat>
  <Paragraphs>109</Paragraphs>
  <Slides>15</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Lato</vt:lpstr>
      <vt:lpstr>Arial</vt:lpstr>
      <vt:lpstr>Montserrat</vt:lpstr>
      <vt:lpstr>Focus</vt:lpstr>
      <vt:lpstr> IDS Project Data exploration on FIFA rankings  </vt:lpstr>
      <vt:lpstr>Overview</vt:lpstr>
      <vt:lpstr>Data Set and Introduction</vt:lpstr>
      <vt:lpstr>Data Processing and Cleaning  Interpolation of Values In interpolation, the missing value of a specific row is ”inferred” from the values of the previous and next years. This method is iterated throughout the data set rows replacing if and any missing values that the algorithm encounters in the data set Categorical Cleaning In categorical cleaning, some values of the dataset exhibit null behavior or give NaN values which are extracted by cleaning to be the values of the row above or below (in our cases above), making the data freely available to make further computations on.  Replacing with Central Tendencies  Sometimes, the numerical data is missing in large quantities, but the data around it may or may not be near the central tendencies of their respective columns. A valid cleaning could be done where we replace these missing values with the mean or median, which gives a good approximation of what that data might look like if the data given is to some extent close to its neighbouring values      </vt:lpstr>
      <vt:lpstr>PowerPoint Presentation</vt:lpstr>
      <vt:lpstr>PowerPoint Presentation</vt:lpstr>
      <vt:lpstr>PowerPoint Presentation</vt:lpstr>
      <vt:lpstr>Rank - Average Statistics Performance Statistics for the Top 10 The first ranked team’s performance proves to be significantly better than the neighbouring ranks. But, the graph shows how the second team’s performance is lesser than the subsequent team’s performance, indicating a rank change possibility in the next year. </vt:lpstr>
      <vt:lpstr>Performance Trends </vt:lpstr>
      <vt:lpstr>           Confederation Breakup</vt:lpstr>
      <vt:lpstr>     Normalisation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IDS Project Data exploration on FIFA rankings  </dc:title>
  <cp:lastModifiedBy>Arpit Agarwal</cp:lastModifiedBy>
  <cp:revision>4</cp:revision>
  <dcterms:modified xsi:type="dcterms:W3CDTF">2018-11-20T05:01:05Z</dcterms:modified>
</cp:coreProperties>
</file>